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56"/>
  </p:notesMasterIdLst>
  <p:handoutMasterIdLst>
    <p:handoutMasterId r:id="rId57"/>
  </p:handoutMasterIdLst>
  <p:sldIdLst>
    <p:sldId id="258" r:id="rId2"/>
    <p:sldId id="259" r:id="rId3"/>
    <p:sldId id="260" r:id="rId4"/>
    <p:sldId id="349" r:id="rId5"/>
    <p:sldId id="300" r:id="rId6"/>
    <p:sldId id="301" r:id="rId7"/>
    <p:sldId id="346" r:id="rId8"/>
    <p:sldId id="347" r:id="rId9"/>
    <p:sldId id="302" r:id="rId10"/>
    <p:sldId id="299" r:id="rId11"/>
    <p:sldId id="26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50" r:id="rId52"/>
    <p:sldId id="351" r:id="rId53"/>
    <p:sldId id="344" r:id="rId54"/>
    <p:sldId id="263" r:id="rId55"/>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AAA"/>
    <a:srgbClr val="FFFFFF"/>
    <a:srgbClr val="797979"/>
    <a:srgbClr val="FAC08F"/>
    <a:srgbClr val="DB9694"/>
    <a:srgbClr val="D6D6D6"/>
    <a:srgbClr val="FFD579"/>
    <a:srgbClr val="0000FF"/>
    <a:srgbClr val="C0C0C0"/>
    <a:srgbClr val="808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72AA3-965E-4885-A75F-EB92E251504F}" v="13" dt="2020-03-20T10:25:19.48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6" autoAdjust="0"/>
    <p:restoredTop sz="96405" autoAdjust="0"/>
  </p:normalViewPr>
  <p:slideViewPr>
    <p:cSldViewPr>
      <p:cViewPr varScale="1">
        <p:scale>
          <a:sx n="114" d="100"/>
          <a:sy n="114" d="100"/>
        </p:scale>
        <p:origin x="15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4116" y="-114"/>
      </p:cViewPr>
      <p:guideLst>
        <p:guide orient="horz" pos="3127"/>
        <p:guide pos="2141"/>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46400" cy="495300"/>
          </a:xfrm>
          <a:prstGeom prst="rect">
            <a:avLst/>
          </a:prstGeom>
          <a:noFill/>
          <a:ln>
            <a:noFill/>
          </a:ln>
          <a:effectLst/>
        </p:spPr>
        <p:txBody>
          <a:bodyPr vert="horz" wrap="square" lIns="90498" tIns="45249" rIns="90498" bIns="45249"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de-DE" dirty="0"/>
          </a:p>
        </p:txBody>
      </p:sp>
      <p:sp>
        <p:nvSpPr>
          <p:cNvPr id="90115" name="Rectangle 3"/>
          <p:cNvSpPr>
            <a:spLocks noGrp="1" noChangeArrowheads="1"/>
          </p:cNvSpPr>
          <p:nvPr>
            <p:ph type="dt" sz="quarter" idx="1"/>
          </p:nvPr>
        </p:nvSpPr>
        <p:spPr bwMode="auto">
          <a:xfrm>
            <a:off x="3849688" y="0"/>
            <a:ext cx="2946400" cy="495300"/>
          </a:xfrm>
          <a:prstGeom prst="rect">
            <a:avLst/>
          </a:prstGeom>
          <a:noFill/>
          <a:ln>
            <a:noFill/>
          </a:ln>
          <a:effectLst/>
        </p:spPr>
        <p:txBody>
          <a:bodyPr vert="horz" wrap="square" lIns="90498" tIns="45249" rIns="90498" bIns="45249"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de-DE" dirty="0"/>
          </a:p>
        </p:txBody>
      </p:sp>
      <p:sp>
        <p:nvSpPr>
          <p:cNvPr id="90116" name="Rectangle 4"/>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0498" tIns="45249" rIns="90498" bIns="45249"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de-DE" dirty="0"/>
          </a:p>
        </p:txBody>
      </p:sp>
      <p:sp>
        <p:nvSpPr>
          <p:cNvPr id="90117" name="Rectangle 5"/>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0498" tIns="45249" rIns="90498" bIns="45249" numCol="1" anchor="b" anchorCtr="0" compatLnSpc="1">
            <a:prstTxWarp prst="textNoShape">
              <a:avLst/>
            </a:prstTxWarp>
          </a:bodyPr>
          <a:lstStyle>
            <a:lvl1pPr algn="r">
              <a:defRPr sz="1200">
                <a:cs typeface="Arial" charset="0"/>
              </a:defRPr>
            </a:lvl1pPr>
          </a:lstStyle>
          <a:p>
            <a:fld id="{24866907-A897-B142-81D9-3D6B2F1AEB4F}" type="slidenum">
              <a:rPr lang="de-DE"/>
              <a:pPr/>
              <a:t>‹Nr.›</a:t>
            </a:fld>
            <a:endParaRPr lang="de-DE" dirty="0"/>
          </a:p>
        </p:txBody>
      </p:sp>
    </p:spTree>
    <p:extLst>
      <p:ext uri="{BB962C8B-B14F-4D97-AF65-F5344CB8AC3E}">
        <p14:creationId xmlns:p14="http://schemas.microsoft.com/office/powerpoint/2010/main" val="417055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46400" cy="495300"/>
          </a:xfrm>
          <a:prstGeom prst="rect">
            <a:avLst/>
          </a:prstGeom>
          <a:noFill/>
          <a:ln>
            <a:noFill/>
          </a:ln>
          <a:effectLst/>
        </p:spPr>
        <p:txBody>
          <a:bodyPr vert="horz" wrap="square" lIns="95557" tIns="47779" rIns="95557" bIns="47779" numCol="1" anchor="t" anchorCtr="0" compatLnSpc="1">
            <a:prstTxWarp prst="textNoShape">
              <a:avLst/>
            </a:prstTxWarp>
          </a:bodyPr>
          <a:lstStyle>
            <a:lvl1pPr defTabSz="955258">
              <a:defRPr sz="1300">
                <a:latin typeface="Arial" charset="0"/>
                <a:ea typeface="ＭＳ Ｐゴシック" charset="0"/>
                <a:cs typeface="Arial" charset="0"/>
              </a:defRPr>
            </a:lvl1pPr>
          </a:lstStyle>
          <a:p>
            <a:pPr>
              <a:defRPr/>
            </a:pPr>
            <a:endParaRPr lang="de-DE" dirty="0"/>
          </a:p>
        </p:txBody>
      </p:sp>
      <p:sp>
        <p:nvSpPr>
          <p:cNvPr id="84995" name="Rectangle 3"/>
          <p:cNvSpPr>
            <a:spLocks noGrp="1" noChangeArrowheads="1"/>
          </p:cNvSpPr>
          <p:nvPr>
            <p:ph type="dt" idx="1"/>
          </p:nvPr>
        </p:nvSpPr>
        <p:spPr bwMode="auto">
          <a:xfrm>
            <a:off x="3849688" y="0"/>
            <a:ext cx="2946400" cy="495300"/>
          </a:xfrm>
          <a:prstGeom prst="rect">
            <a:avLst/>
          </a:prstGeom>
          <a:noFill/>
          <a:ln>
            <a:noFill/>
          </a:ln>
          <a:effectLst/>
        </p:spPr>
        <p:txBody>
          <a:bodyPr vert="horz" wrap="square" lIns="95557" tIns="47779" rIns="95557" bIns="47779" numCol="1" anchor="t" anchorCtr="0" compatLnSpc="1">
            <a:prstTxWarp prst="textNoShape">
              <a:avLst/>
            </a:prstTxWarp>
          </a:bodyPr>
          <a:lstStyle>
            <a:lvl1pPr algn="r" defTabSz="955258">
              <a:defRPr sz="1300">
                <a:latin typeface="Arial" charset="0"/>
                <a:ea typeface="ＭＳ Ｐゴシック" charset="0"/>
                <a:cs typeface="Arial" charset="0"/>
              </a:defRPr>
            </a:lvl1pPr>
          </a:lstStyle>
          <a:p>
            <a:pPr>
              <a:defRPr/>
            </a:pPr>
            <a:endParaRPr lang="de-DE" dirty="0"/>
          </a:p>
        </p:txBody>
      </p:sp>
      <p:sp>
        <p:nvSpPr>
          <p:cNvPr id="10244"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4997" name="Rectangle 5"/>
          <p:cNvSpPr>
            <a:spLocks noGrp="1" noChangeArrowheads="1"/>
          </p:cNvSpPr>
          <p:nvPr>
            <p:ph type="body" sz="quarter" idx="3"/>
          </p:nvPr>
        </p:nvSpPr>
        <p:spPr bwMode="auto">
          <a:xfrm>
            <a:off x="681038" y="4714875"/>
            <a:ext cx="5437187" cy="4467225"/>
          </a:xfrm>
          <a:prstGeom prst="rect">
            <a:avLst/>
          </a:prstGeom>
          <a:noFill/>
          <a:ln>
            <a:noFill/>
          </a:ln>
          <a:effectLst/>
        </p:spPr>
        <p:txBody>
          <a:bodyPr vert="horz" wrap="square" lIns="95557" tIns="47779" rIns="95557" bIns="47779"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84998" name="Rectangle 6"/>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5557" tIns="47779" rIns="95557" bIns="47779" numCol="1" anchor="b" anchorCtr="0" compatLnSpc="1">
            <a:prstTxWarp prst="textNoShape">
              <a:avLst/>
            </a:prstTxWarp>
          </a:bodyPr>
          <a:lstStyle>
            <a:lvl1pPr defTabSz="955258">
              <a:defRPr sz="1300">
                <a:latin typeface="Arial" charset="0"/>
                <a:ea typeface="ＭＳ Ｐゴシック" charset="0"/>
                <a:cs typeface="Arial" charset="0"/>
              </a:defRPr>
            </a:lvl1pPr>
          </a:lstStyle>
          <a:p>
            <a:pPr>
              <a:defRPr/>
            </a:pPr>
            <a:endParaRPr lang="de-DE" dirty="0"/>
          </a:p>
        </p:txBody>
      </p:sp>
      <p:sp>
        <p:nvSpPr>
          <p:cNvPr id="84999" name="Rectangle 7"/>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5557" tIns="47779" rIns="95557" bIns="47779" numCol="1" anchor="b" anchorCtr="0" compatLnSpc="1">
            <a:prstTxWarp prst="textNoShape">
              <a:avLst/>
            </a:prstTxWarp>
          </a:bodyPr>
          <a:lstStyle>
            <a:lvl1pPr algn="r" defTabSz="954088">
              <a:defRPr sz="1300">
                <a:cs typeface="Arial" charset="0"/>
              </a:defRPr>
            </a:lvl1pPr>
          </a:lstStyle>
          <a:p>
            <a:fld id="{DE6BA493-1D63-4340-AE5B-32F88576F8B5}" type="slidenum">
              <a:rPr lang="de-DE"/>
              <a:pPr/>
              <a:t>‹Nr.›</a:t>
            </a:fld>
            <a:endParaRPr lang="de-DE" dirty="0"/>
          </a:p>
        </p:txBody>
      </p:sp>
    </p:spTree>
    <p:extLst>
      <p:ext uri="{BB962C8B-B14F-4D97-AF65-F5344CB8AC3E}">
        <p14:creationId xmlns:p14="http://schemas.microsoft.com/office/powerpoint/2010/main" val="1713713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01195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12</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007390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13</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99962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14</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417722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15</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4216139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16</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917565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17</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14408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18</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403709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19</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22632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20</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25506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21</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92918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227822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22</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840769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23</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24974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24</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023149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25</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224922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26</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135448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27</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478331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28</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375781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29</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154659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30</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114870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31</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75078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4164983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32</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033393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33</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214406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34</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035083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35</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547033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36</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525281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37</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282157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38</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493091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39</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683921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40</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042316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41</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63296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5</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625388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42</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966978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43</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980660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44</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987805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45</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424596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46</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927028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47</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35991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48</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963475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49</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7761293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50</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572446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51</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78646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6</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774708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52</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683276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53</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206309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54</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425581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7</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9299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8</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9299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10</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76208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charset="0"/>
                <a:ea typeface="ＭＳ Ｐゴシック" charset="0"/>
                <a:cs typeface="ＭＳ Ｐゴシック" charset="0"/>
              </a:defRPr>
            </a:lvl1pPr>
            <a:lvl2pPr marL="742950" indent="-285750" defTabSz="954088" eaLnBrk="0" hangingPunct="0">
              <a:defRPr>
                <a:solidFill>
                  <a:schemeClr val="tx1"/>
                </a:solidFill>
                <a:latin typeface="Arial" charset="0"/>
                <a:ea typeface="ＭＳ Ｐゴシック" charset="0"/>
              </a:defRPr>
            </a:lvl2pPr>
            <a:lvl3pPr marL="1143000" indent="-228600" defTabSz="954088" eaLnBrk="0" hangingPunct="0">
              <a:defRPr>
                <a:solidFill>
                  <a:schemeClr val="tx1"/>
                </a:solidFill>
                <a:latin typeface="Arial" charset="0"/>
                <a:ea typeface="ＭＳ Ｐゴシック" charset="0"/>
              </a:defRPr>
            </a:lvl3pPr>
            <a:lvl4pPr marL="1600200" indent="-228600" defTabSz="954088" eaLnBrk="0" hangingPunct="0">
              <a:defRPr>
                <a:solidFill>
                  <a:schemeClr val="tx1"/>
                </a:solidFill>
                <a:latin typeface="Arial" charset="0"/>
                <a:ea typeface="ＭＳ Ｐゴシック" charset="0"/>
              </a:defRPr>
            </a:lvl4pPr>
            <a:lvl5pPr marL="2057400" indent="-228600" defTabSz="954088" eaLnBrk="0" hangingPunct="0">
              <a:defRPr>
                <a:solidFill>
                  <a:schemeClr val="tx1"/>
                </a:solidFill>
                <a:latin typeface="Arial" charset="0"/>
                <a:ea typeface="ＭＳ Ｐゴシック" charset="0"/>
              </a:defRPr>
            </a:lvl5pPr>
            <a:lvl6pPr marL="2514600" indent="-228600" defTabSz="954088" eaLnBrk="0" fontAlgn="base" hangingPunct="0">
              <a:spcBef>
                <a:spcPct val="0"/>
              </a:spcBef>
              <a:spcAft>
                <a:spcPct val="0"/>
              </a:spcAft>
              <a:defRPr>
                <a:solidFill>
                  <a:schemeClr val="tx1"/>
                </a:solidFill>
                <a:latin typeface="Arial" charset="0"/>
                <a:ea typeface="ＭＳ Ｐゴシック" charset="0"/>
              </a:defRPr>
            </a:lvl6pPr>
            <a:lvl7pPr marL="2971800" indent="-228600" defTabSz="954088" eaLnBrk="0" fontAlgn="base" hangingPunct="0">
              <a:spcBef>
                <a:spcPct val="0"/>
              </a:spcBef>
              <a:spcAft>
                <a:spcPct val="0"/>
              </a:spcAft>
              <a:defRPr>
                <a:solidFill>
                  <a:schemeClr val="tx1"/>
                </a:solidFill>
                <a:latin typeface="Arial" charset="0"/>
                <a:ea typeface="ＭＳ Ｐゴシック" charset="0"/>
              </a:defRPr>
            </a:lvl7pPr>
            <a:lvl8pPr marL="3429000" indent="-228600" defTabSz="954088" eaLnBrk="0" fontAlgn="base" hangingPunct="0">
              <a:spcBef>
                <a:spcPct val="0"/>
              </a:spcBef>
              <a:spcAft>
                <a:spcPct val="0"/>
              </a:spcAft>
              <a:defRPr>
                <a:solidFill>
                  <a:schemeClr val="tx1"/>
                </a:solidFill>
                <a:latin typeface="Arial" charset="0"/>
                <a:ea typeface="ＭＳ Ｐゴシック" charset="0"/>
              </a:defRPr>
            </a:lvl8pPr>
            <a:lvl9pPr marL="3886200" indent="-228600" defTabSz="9540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2B18F-7852-2743-83EC-90A11DFE9AAE}" type="slidenum">
              <a:rPr lang="de-DE">
                <a:cs typeface="Arial" charset="0"/>
              </a:rPr>
              <a:pPr eaLnBrk="1" hangingPunct="1"/>
              <a:t>11</a:t>
            </a:fld>
            <a:endParaRPr lang="de-DE" dirty="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95227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a:prstGeom prst="rect">
            <a:avLst/>
          </a:prstGeom>
          <a:solidFill>
            <a:srgbClr val="FFFFFF"/>
          </a:solidFill>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2" name="Titel 1"/>
          <p:cNvSpPr>
            <a:spLocks noGrp="1"/>
          </p:cNvSpPr>
          <p:nvPr>
            <p:ph type="ctrTitle"/>
          </p:nvPr>
        </p:nvSpPr>
        <p:spPr>
          <a:xfrm>
            <a:off x="685800" y="2130426"/>
            <a:ext cx="7772400" cy="1470025"/>
          </a:xfrm>
          <a:prstGeom prst="rect">
            <a:avLst/>
          </a:prstGeom>
          <a:solidFill>
            <a:srgbClr val="FFFFFF"/>
          </a:solidFill>
        </p:spPr>
        <p:txBody>
          <a:bodyPr/>
          <a:lstStyle/>
          <a:p>
            <a:r>
              <a:rPr lang="de-DE" dirty="0"/>
              <a:t>Mastertitelformat bearbeiten</a:t>
            </a:r>
          </a:p>
        </p:txBody>
      </p:sp>
      <p:sp>
        <p:nvSpPr>
          <p:cNvPr id="4" name="Rectangle 11"/>
          <p:cNvSpPr>
            <a:spLocks noGrp="1" noChangeArrowheads="1"/>
          </p:cNvSpPr>
          <p:nvPr>
            <p:ph type="sldNum" sz="quarter" idx="10"/>
          </p:nvPr>
        </p:nvSpPr>
        <p:spPr>
          <a:xfrm>
            <a:off x="8577263" y="6597650"/>
            <a:ext cx="566737" cy="260350"/>
          </a:xfrm>
          <a:prstGeom prst="rect">
            <a:avLst/>
          </a:prstGeom>
          <a:ln/>
        </p:spPr>
        <p:txBody>
          <a:bodyPr/>
          <a:lstStyle>
            <a:lvl1pPr>
              <a:defRPr/>
            </a:lvl1pPr>
          </a:lstStyle>
          <a:p>
            <a:fld id="{0BA067A9-908A-F048-9334-C87FF14918C7}" type="slidenum">
              <a:rPr lang="de-DE"/>
              <a:pPr/>
              <a:t>‹Nr.›</a:t>
            </a:fld>
            <a:endParaRPr lang="de-DE" dirty="0"/>
          </a:p>
        </p:txBody>
      </p:sp>
    </p:spTree>
    <p:extLst>
      <p:ext uri="{BB962C8B-B14F-4D97-AF65-F5344CB8AC3E}">
        <p14:creationId xmlns:p14="http://schemas.microsoft.com/office/powerpoint/2010/main" val="295932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042989" y="0"/>
            <a:ext cx="8101012" cy="476250"/>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539440" y="796131"/>
            <a:ext cx="8209274" cy="551259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sldNum" sz="quarter" idx="10"/>
          </p:nvPr>
        </p:nvSpPr>
        <p:spPr>
          <a:xfrm>
            <a:off x="8577263" y="6597650"/>
            <a:ext cx="566737" cy="260350"/>
          </a:xfrm>
          <a:prstGeom prst="rect">
            <a:avLst/>
          </a:prstGeom>
          <a:ln/>
        </p:spPr>
        <p:txBody>
          <a:bodyPr/>
          <a:lstStyle>
            <a:lvl1pPr>
              <a:defRPr/>
            </a:lvl1pPr>
          </a:lstStyle>
          <a:p>
            <a:fld id="{9DA1D177-8F4E-9F4F-A441-8E98BA815082}" type="slidenum">
              <a:rPr lang="de-DE"/>
              <a:pPr/>
              <a:t>‹Nr.›</a:t>
            </a:fld>
            <a:endParaRPr lang="de-DE" dirty="0"/>
          </a:p>
        </p:txBody>
      </p:sp>
    </p:spTree>
    <p:extLst>
      <p:ext uri="{BB962C8B-B14F-4D97-AF65-F5344CB8AC3E}">
        <p14:creationId xmlns:p14="http://schemas.microsoft.com/office/powerpoint/2010/main" val="13342809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58013" y="1"/>
            <a:ext cx="2185987" cy="6524625"/>
          </a:xfrm>
          <a:prstGeom prst="rect">
            <a:avLst/>
          </a:prstGeom>
        </p:spPr>
        <p:txBody>
          <a:bodyPr vert="eaVert"/>
          <a:lstStyle/>
          <a:p>
            <a:r>
              <a:rPr lang="de-DE" dirty="0"/>
              <a:t>Mastertitelformat bearbeiten</a:t>
            </a:r>
          </a:p>
        </p:txBody>
      </p:sp>
      <p:sp>
        <p:nvSpPr>
          <p:cNvPr id="3" name="Vertikaler Textplatzhalter 2"/>
          <p:cNvSpPr>
            <a:spLocks noGrp="1"/>
          </p:cNvSpPr>
          <p:nvPr>
            <p:ph type="body" orient="vert" idx="1"/>
          </p:nvPr>
        </p:nvSpPr>
        <p:spPr>
          <a:xfrm>
            <a:off x="395288" y="1"/>
            <a:ext cx="6410325" cy="6524625"/>
          </a:xfrm>
          <a:prstGeom prst="rect">
            <a:avLst/>
          </a:prstGeom>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1"/>
          <p:cNvSpPr>
            <a:spLocks noGrp="1" noChangeArrowheads="1"/>
          </p:cNvSpPr>
          <p:nvPr>
            <p:ph type="sldNum" sz="quarter" idx="10"/>
          </p:nvPr>
        </p:nvSpPr>
        <p:spPr>
          <a:xfrm>
            <a:off x="8577263" y="6597650"/>
            <a:ext cx="566737" cy="260350"/>
          </a:xfrm>
          <a:prstGeom prst="rect">
            <a:avLst/>
          </a:prstGeom>
          <a:ln/>
        </p:spPr>
        <p:txBody>
          <a:bodyPr/>
          <a:lstStyle>
            <a:lvl1pPr>
              <a:defRPr/>
            </a:lvl1pPr>
          </a:lstStyle>
          <a:p>
            <a:fld id="{0F4C0E4B-259E-3B44-A3BA-B4E2EC1AD47E}" type="slidenum">
              <a:rPr lang="de-DE"/>
              <a:pPr/>
              <a:t>‹Nr.›</a:t>
            </a:fld>
            <a:endParaRPr lang="de-DE" dirty="0"/>
          </a:p>
        </p:txBody>
      </p:sp>
    </p:spTree>
    <p:extLst>
      <p:ext uri="{BB962C8B-B14F-4D97-AF65-F5344CB8AC3E}">
        <p14:creationId xmlns:p14="http://schemas.microsoft.com/office/powerpoint/2010/main" val="1790906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123660" y="1556740"/>
            <a:ext cx="6480900" cy="4721159"/>
          </a:xfrm>
          <a:prstGeom prst="rect">
            <a:avLst/>
          </a:prstGeom>
          <a:solidFill>
            <a:srgbClr val="FFFFFF"/>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Mastertextformat bearbeiten</a:t>
            </a:r>
          </a:p>
        </p:txBody>
      </p:sp>
      <p:sp>
        <p:nvSpPr>
          <p:cNvPr id="14" name="Titel 13"/>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22165472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dirty="0"/>
              <a:t>Mastertitelformat bearbeiten</a:t>
            </a:r>
          </a:p>
        </p:txBody>
      </p:sp>
      <p:sp>
        <p:nvSpPr>
          <p:cNvPr id="3" name="Textplatzhalt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11"/>
          <p:cNvSpPr>
            <a:spLocks noGrp="1" noChangeArrowheads="1"/>
          </p:cNvSpPr>
          <p:nvPr>
            <p:ph type="sldNum" sz="quarter" idx="10"/>
          </p:nvPr>
        </p:nvSpPr>
        <p:spPr>
          <a:xfrm>
            <a:off x="8577263" y="6597650"/>
            <a:ext cx="566737" cy="260350"/>
          </a:xfrm>
          <a:prstGeom prst="rect">
            <a:avLst/>
          </a:prstGeom>
          <a:ln/>
        </p:spPr>
        <p:txBody>
          <a:bodyPr/>
          <a:lstStyle>
            <a:lvl1pPr>
              <a:defRPr/>
            </a:lvl1pPr>
          </a:lstStyle>
          <a:p>
            <a:fld id="{DA5992B1-713C-E445-8EA5-8AC1EAB9466F}" type="slidenum">
              <a:rPr lang="de-DE"/>
              <a:pPr/>
              <a:t>‹Nr.›</a:t>
            </a:fld>
            <a:endParaRPr lang="de-DE" dirty="0"/>
          </a:p>
        </p:txBody>
      </p:sp>
    </p:spTree>
    <p:extLst>
      <p:ext uri="{BB962C8B-B14F-4D97-AF65-F5344CB8AC3E}">
        <p14:creationId xmlns:p14="http://schemas.microsoft.com/office/powerpoint/2010/main" val="3461691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042989" y="0"/>
            <a:ext cx="8101012" cy="476250"/>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395288" y="549276"/>
            <a:ext cx="4297363" cy="59753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45050" y="549276"/>
            <a:ext cx="4298951" cy="59753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sldNum" sz="quarter" idx="10"/>
          </p:nvPr>
        </p:nvSpPr>
        <p:spPr>
          <a:xfrm>
            <a:off x="8577263" y="6597650"/>
            <a:ext cx="566737" cy="260350"/>
          </a:xfrm>
          <a:prstGeom prst="rect">
            <a:avLst/>
          </a:prstGeom>
          <a:ln/>
        </p:spPr>
        <p:txBody>
          <a:bodyPr/>
          <a:lstStyle>
            <a:lvl1pPr>
              <a:defRPr/>
            </a:lvl1pPr>
          </a:lstStyle>
          <a:p>
            <a:fld id="{811DA28C-1F5F-0848-BAA2-C1A909F73370}" type="slidenum">
              <a:rPr lang="de-DE"/>
              <a:pPr/>
              <a:t>‹Nr.›</a:t>
            </a:fld>
            <a:endParaRPr lang="de-DE" dirty="0"/>
          </a:p>
        </p:txBody>
      </p:sp>
    </p:spTree>
    <p:extLst>
      <p:ext uri="{BB962C8B-B14F-4D97-AF65-F5344CB8AC3E}">
        <p14:creationId xmlns:p14="http://schemas.microsoft.com/office/powerpoint/2010/main" val="667937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p:cNvSpPr>
            <a:spLocks noGrp="1" noChangeArrowheads="1"/>
          </p:cNvSpPr>
          <p:nvPr>
            <p:ph type="sldNum" sz="quarter" idx="10"/>
          </p:nvPr>
        </p:nvSpPr>
        <p:spPr>
          <a:xfrm>
            <a:off x="8577263" y="6597650"/>
            <a:ext cx="566737" cy="260350"/>
          </a:xfrm>
          <a:prstGeom prst="rect">
            <a:avLst/>
          </a:prstGeom>
          <a:ln/>
        </p:spPr>
        <p:txBody>
          <a:bodyPr/>
          <a:lstStyle>
            <a:lvl1pPr>
              <a:defRPr/>
            </a:lvl1pPr>
          </a:lstStyle>
          <a:p>
            <a:fld id="{27ED751C-A85B-9549-840F-9155532BFBCE}" type="slidenum">
              <a:rPr lang="de-DE"/>
              <a:pPr/>
              <a:t>‹Nr.›</a:t>
            </a:fld>
            <a:endParaRPr lang="de-DE" dirty="0"/>
          </a:p>
        </p:txBody>
      </p:sp>
    </p:spTree>
    <p:extLst>
      <p:ext uri="{BB962C8B-B14F-4D97-AF65-F5344CB8AC3E}">
        <p14:creationId xmlns:p14="http://schemas.microsoft.com/office/powerpoint/2010/main" val="1638539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042989" y="0"/>
            <a:ext cx="8101012" cy="476250"/>
          </a:xfrm>
          <a:prstGeom prst="rect">
            <a:avLst/>
          </a:prstGeom>
        </p:spPr>
        <p:txBody>
          <a:bodyPr/>
          <a:lstStyle/>
          <a:p>
            <a:r>
              <a:rPr lang="de-DE"/>
              <a:t>Mastertitelformat bearbeiten</a:t>
            </a:r>
          </a:p>
        </p:txBody>
      </p:sp>
      <p:sp>
        <p:nvSpPr>
          <p:cNvPr id="3" name="Rectangle 11"/>
          <p:cNvSpPr>
            <a:spLocks noGrp="1" noChangeArrowheads="1"/>
          </p:cNvSpPr>
          <p:nvPr>
            <p:ph type="sldNum" sz="quarter" idx="10"/>
          </p:nvPr>
        </p:nvSpPr>
        <p:spPr>
          <a:xfrm>
            <a:off x="8577263" y="6597650"/>
            <a:ext cx="566737" cy="260350"/>
          </a:xfrm>
          <a:prstGeom prst="rect">
            <a:avLst/>
          </a:prstGeom>
          <a:ln/>
        </p:spPr>
        <p:txBody>
          <a:bodyPr/>
          <a:lstStyle>
            <a:lvl1pPr>
              <a:defRPr/>
            </a:lvl1pPr>
          </a:lstStyle>
          <a:p>
            <a:fld id="{F5B69723-927A-D14B-991E-A9E2F3CF5A46}" type="slidenum">
              <a:rPr lang="de-DE"/>
              <a:pPr/>
              <a:t>‹Nr.›</a:t>
            </a:fld>
            <a:endParaRPr lang="de-DE" dirty="0"/>
          </a:p>
        </p:txBody>
      </p:sp>
    </p:spTree>
    <p:extLst>
      <p:ext uri="{BB962C8B-B14F-4D97-AF65-F5344CB8AC3E}">
        <p14:creationId xmlns:p14="http://schemas.microsoft.com/office/powerpoint/2010/main" val="2492852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xfrm>
            <a:off x="8577263" y="6597650"/>
            <a:ext cx="566737" cy="260350"/>
          </a:xfrm>
          <a:prstGeom prst="rect">
            <a:avLst/>
          </a:prstGeom>
          <a:ln/>
        </p:spPr>
        <p:txBody>
          <a:bodyPr/>
          <a:lstStyle>
            <a:lvl1pPr>
              <a:defRPr/>
            </a:lvl1pPr>
          </a:lstStyle>
          <a:p>
            <a:fld id="{1D5E90B2-CBA3-DB4D-B039-C3DC4CABB60A}" type="slidenum">
              <a:rPr lang="de-DE"/>
              <a:pPr/>
              <a:t>‹Nr.›</a:t>
            </a:fld>
            <a:endParaRPr lang="de-DE" dirty="0"/>
          </a:p>
        </p:txBody>
      </p:sp>
    </p:spTree>
    <p:extLst>
      <p:ext uri="{BB962C8B-B14F-4D97-AF65-F5344CB8AC3E}">
        <p14:creationId xmlns:p14="http://schemas.microsoft.com/office/powerpoint/2010/main" val="3854274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a:prstGeom prst="rect">
            <a:avLst/>
          </a:prstGeo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11"/>
          <p:cNvSpPr>
            <a:spLocks noGrp="1" noChangeArrowheads="1"/>
          </p:cNvSpPr>
          <p:nvPr>
            <p:ph type="sldNum" sz="quarter" idx="10"/>
          </p:nvPr>
        </p:nvSpPr>
        <p:spPr>
          <a:xfrm>
            <a:off x="8577263" y="6597650"/>
            <a:ext cx="566737" cy="260350"/>
          </a:xfrm>
          <a:prstGeom prst="rect">
            <a:avLst/>
          </a:prstGeom>
          <a:ln/>
        </p:spPr>
        <p:txBody>
          <a:bodyPr/>
          <a:lstStyle>
            <a:lvl1pPr>
              <a:defRPr/>
            </a:lvl1pPr>
          </a:lstStyle>
          <a:p>
            <a:fld id="{EB88F239-FD20-7645-9FD7-918142231210}" type="slidenum">
              <a:rPr lang="de-DE"/>
              <a:pPr/>
              <a:t>‹Nr.›</a:t>
            </a:fld>
            <a:endParaRPr lang="de-DE" dirty="0"/>
          </a:p>
        </p:txBody>
      </p:sp>
    </p:spTree>
    <p:extLst>
      <p:ext uri="{BB962C8B-B14F-4D97-AF65-F5344CB8AC3E}">
        <p14:creationId xmlns:p14="http://schemas.microsoft.com/office/powerpoint/2010/main" val="45602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a:prstGeom prst="rect">
            <a:avLst/>
          </a:prstGeo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11"/>
          <p:cNvSpPr>
            <a:spLocks noGrp="1" noChangeArrowheads="1"/>
          </p:cNvSpPr>
          <p:nvPr>
            <p:ph type="sldNum" sz="quarter" idx="10"/>
          </p:nvPr>
        </p:nvSpPr>
        <p:spPr>
          <a:xfrm>
            <a:off x="8577263" y="6597650"/>
            <a:ext cx="566737" cy="260350"/>
          </a:xfrm>
          <a:prstGeom prst="rect">
            <a:avLst/>
          </a:prstGeom>
          <a:ln/>
        </p:spPr>
        <p:txBody>
          <a:bodyPr/>
          <a:lstStyle>
            <a:lvl1pPr>
              <a:defRPr/>
            </a:lvl1pPr>
          </a:lstStyle>
          <a:p>
            <a:fld id="{527DACD0-F6EA-F44D-9C8A-17FD0663891C}" type="slidenum">
              <a:rPr lang="de-DE"/>
              <a:pPr/>
              <a:t>‹Nr.›</a:t>
            </a:fld>
            <a:endParaRPr lang="de-DE" dirty="0"/>
          </a:p>
        </p:txBody>
      </p:sp>
    </p:spTree>
    <p:extLst>
      <p:ext uri="{BB962C8B-B14F-4D97-AF65-F5344CB8AC3E}">
        <p14:creationId xmlns:p14="http://schemas.microsoft.com/office/powerpoint/2010/main" val="2445062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1504" y="116540"/>
            <a:ext cx="2042496" cy="1299686"/>
          </a:xfrm>
          <a:prstGeom prst="rect">
            <a:avLst/>
          </a:prstGeom>
        </p:spPr>
      </p:pic>
      <p:sp>
        <p:nvSpPr>
          <p:cNvPr id="1028" name="Text Box 19"/>
          <p:cNvSpPr txBox="1">
            <a:spLocks noChangeArrowheads="1"/>
          </p:cNvSpPr>
          <p:nvPr/>
        </p:nvSpPr>
        <p:spPr bwMode="auto">
          <a:xfrm>
            <a:off x="355339" y="6475500"/>
            <a:ext cx="8280400" cy="153888"/>
          </a:xfrm>
          <a:prstGeom prst="rect">
            <a:avLst/>
          </a:prstGeom>
          <a:noFill/>
          <a:ln>
            <a:noFill/>
          </a:ln>
        </p:spPr>
        <p:txBody>
          <a:bodyPr lIns="0" tIns="0" rIns="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de-DE" sz="1000" b="1" dirty="0">
                <a:solidFill>
                  <a:schemeClr val="tx1"/>
                </a:solidFill>
                <a:latin typeface="Arial" charset="0"/>
                <a:ea typeface="Arial" charset="0"/>
                <a:cs typeface="Arial" charset="0"/>
              </a:rPr>
              <a:t>KONTAKT  |  OBERSTUFE </a:t>
            </a:r>
            <a:r>
              <a:rPr lang="de-DE" sz="1000" b="1" dirty="0">
                <a:solidFill>
                  <a:schemeClr val="tx1"/>
                </a:solidFill>
                <a:latin typeface="Arial" charset="0"/>
                <a:ea typeface="Arial" charset="0"/>
                <a:cs typeface="Arial" charset="0"/>
                <a:sym typeface="Wingdings" charset="0"/>
              </a:rPr>
              <a:t> |  </a:t>
            </a:r>
            <a:r>
              <a:rPr lang="de-DE" sz="1000" b="1" dirty="0">
                <a:solidFill>
                  <a:schemeClr val="tx1"/>
                </a:solidFill>
                <a:latin typeface="Arial" charset="0"/>
                <a:ea typeface="Arial" charset="0"/>
                <a:cs typeface="Arial" charset="0"/>
              </a:rPr>
              <a:t>TIEFENBRUCHSTR. 22  |  32130 ENGER  | OBERSTUFENTEAM@WIDUKINDGYMNASIUM.DE</a:t>
            </a:r>
          </a:p>
        </p:txBody>
      </p:sp>
      <p:pic>
        <p:nvPicPr>
          <p:cNvPr id="4" name="Bild 3"/>
          <p:cNvPicPr>
            <a:picLocks noChangeAspect="1"/>
          </p:cNvPicPr>
          <p:nvPr userDrawn="1"/>
        </p:nvPicPr>
        <p:blipFill rotWithShape="1">
          <a:blip r:embed="rId14">
            <a:alphaModFix amt="20000"/>
            <a:extLst>
              <a:ext uri="{28A0092B-C50C-407E-A947-70E740481C1C}">
                <a14:useLocalDpi xmlns:a14="http://schemas.microsoft.com/office/drawing/2010/main" val="0"/>
              </a:ext>
            </a:extLst>
          </a:blip>
          <a:srcRect l="37502" t="8633" r="1"/>
          <a:stretch/>
        </p:blipFill>
        <p:spPr>
          <a:xfrm>
            <a:off x="18390" y="404580"/>
            <a:ext cx="9116456" cy="5972624"/>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rtl="0" eaLnBrk="0" fontAlgn="base" hangingPunct="0">
        <a:spcBef>
          <a:spcPct val="0"/>
        </a:spcBef>
        <a:spcAft>
          <a:spcPct val="0"/>
        </a:spcAft>
        <a:defRPr sz="16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16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16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16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16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1600">
          <a:solidFill>
            <a:schemeClr val="tx1"/>
          </a:solidFill>
          <a:latin typeface="Verdana" charset="0"/>
          <a:ea typeface="ＭＳ Ｐゴシック" charset="0"/>
          <a:cs typeface="Arial" charset="0"/>
        </a:defRPr>
      </a:lvl6pPr>
      <a:lvl7pPr marL="914400" algn="ctr" rtl="0" fontAlgn="base">
        <a:spcBef>
          <a:spcPct val="0"/>
        </a:spcBef>
        <a:spcAft>
          <a:spcPct val="0"/>
        </a:spcAft>
        <a:defRPr sz="1600">
          <a:solidFill>
            <a:schemeClr val="tx1"/>
          </a:solidFill>
          <a:latin typeface="Verdana" charset="0"/>
          <a:ea typeface="ＭＳ Ｐゴシック" charset="0"/>
          <a:cs typeface="Arial" charset="0"/>
        </a:defRPr>
      </a:lvl7pPr>
      <a:lvl8pPr marL="1371600" algn="ctr" rtl="0" fontAlgn="base">
        <a:spcBef>
          <a:spcPct val="0"/>
        </a:spcBef>
        <a:spcAft>
          <a:spcPct val="0"/>
        </a:spcAft>
        <a:defRPr sz="1600">
          <a:solidFill>
            <a:schemeClr val="tx1"/>
          </a:solidFill>
          <a:latin typeface="Verdana" charset="0"/>
          <a:ea typeface="ＭＳ Ｐゴシック" charset="0"/>
          <a:cs typeface="Arial" charset="0"/>
        </a:defRPr>
      </a:lvl8pPr>
      <a:lvl9pPr marL="1828800" algn="ctr" rtl="0" fontAlgn="base">
        <a:spcBef>
          <a:spcPct val="0"/>
        </a:spcBef>
        <a:spcAft>
          <a:spcPct val="0"/>
        </a:spcAft>
        <a:defRPr sz="1600">
          <a:solidFill>
            <a:schemeClr val="tx1"/>
          </a:solidFill>
          <a:latin typeface="Verdana"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g-enger.de/unterricht/oberstuf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g-enger.de/unterricht/oberstufe/"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ogy.de/3ge2"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3">
            <a:extLst>
              <a:ext uri="{FF2B5EF4-FFF2-40B4-BE49-F238E27FC236}">
                <a16:creationId xmlns:a16="http://schemas.microsoft.com/office/drawing/2014/main" id="{F8A5ED7F-4ECF-47CF-A117-003FB71EF8C0}"/>
              </a:ext>
            </a:extLst>
          </p:cNvPr>
          <p:cNvSpPr txBox="1">
            <a:spLocks/>
          </p:cNvSpPr>
          <p:nvPr/>
        </p:nvSpPr>
        <p:spPr>
          <a:xfrm>
            <a:off x="755470" y="1628750"/>
            <a:ext cx="799311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r>
              <a:rPr lang="de-DE" sz="3000" b="1" kern="0" dirty="0">
                <a:effectLst>
                  <a:outerShdw blurRad="38100" dist="38100" dir="2700000" algn="tl">
                    <a:srgbClr val="000000">
                      <a:alpha val="43137"/>
                    </a:srgbClr>
                  </a:outerShdw>
                </a:effectLst>
              </a:rPr>
              <a:t>    Abiturjahrgang 2023</a:t>
            </a:r>
          </a:p>
          <a:p>
            <a:pPr algn="ctr"/>
            <a:endParaRPr lang="de-DE" sz="2400" kern="0" dirty="0"/>
          </a:p>
          <a:p>
            <a:pPr marL="0" indent="0" algn="ctr">
              <a:buNone/>
            </a:pPr>
            <a:r>
              <a:rPr lang="de-DE" sz="4000" b="1" kern="0" dirty="0">
                <a:effectLst>
                  <a:outerShdw blurRad="38100" dist="38100" dir="2700000" algn="tl">
                    <a:srgbClr val="000000">
                      <a:alpha val="43137"/>
                    </a:srgbClr>
                  </a:outerShdw>
                </a:effectLst>
              </a:rPr>
              <a:t>Informationen zur Oberstufe</a:t>
            </a:r>
          </a:p>
          <a:p>
            <a:pPr marL="0" indent="0" algn="ctr">
              <a:buNone/>
            </a:pPr>
            <a:r>
              <a:rPr lang="de-DE" sz="2400" kern="0" dirty="0"/>
              <a:t>   Präsentation in Corona-Zeiten</a:t>
            </a:r>
          </a:p>
          <a:p>
            <a:pPr marL="0" indent="0" algn="ctr">
              <a:buNone/>
            </a:pPr>
            <a:r>
              <a:rPr lang="de-DE" sz="2400" kern="0" dirty="0"/>
              <a:t>Den Link zur Video-Präsentation findet Ihr auf der Homepage!</a:t>
            </a:r>
          </a:p>
          <a:p>
            <a:pPr marL="0" indent="0" algn="ctr">
              <a:buNone/>
            </a:pPr>
            <a:endParaRPr lang="de-DE" sz="2400" u="sng" kern="0" dirty="0"/>
          </a:p>
          <a:p>
            <a:pPr marL="0" indent="0" algn="ctr">
              <a:buNone/>
            </a:pPr>
            <a:r>
              <a:rPr lang="de-DE" sz="3000" u="sng" kern="0" dirty="0"/>
              <a:t>Thema</a:t>
            </a:r>
            <a:r>
              <a:rPr lang="de-DE" sz="3000" kern="0" dirty="0"/>
              <a:t>: </a:t>
            </a:r>
            <a:r>
              <a:rPr lang="de-DE" sz="3000" b="1" kern="0" dirty="0"/>
              <a:t>Laufbahnberatung Jahrgangsstufe 9</a:t>
            </a:r>
            <a:endParaRPr lang="de-DE" sz="3000" kern="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2" name="Rechteck 1">
            <a:extLst>
              <a:ext uri="{FF2B5EF4-FFF2-40B4-BE49-F238E27FC236}">
                <a16:creationId xmlns:a16="http://schemas.microsoft.com/office/drawing/2014/main" id="{3AB8395E-BE44-4875-A169-1338509C3956}"/>
              </a:ext>
            </a:extLst>
          </p:cNvPr>
          <p:cNvSpPr/>
          <p:nvPr/>
        </p:nvSpPr>
        <p:spPr>
          <a:xfrm>
            <a:off x="971500" y="332570"/>
            <a:ext cx="5465535" cy="1077218"/>
          </a:xfrm>
          <a:prstGeom prst="rect">
            <a:avLst/>
          </a:prstGeom>
        </p:spPr>
        <p:txBody>
          <a:bodyPr wrap="none">
            <a:spAutoFit/>
          </a:bodyPr>
          <a:lstStyle/>
          <a:p>
            <a:r>
              <a:rPr lang="de-DE" sz="3200" b="1" dirty="0">
                <a:latin typeface="+mn-lt"/>
              </a:rPr>
              <a:t>Grundstruktur der Oberstufe – </a:t>
            </a:r>
          </a:p>
          <a:p>
            <a:r>
              <a:rPr lang="de-DE" sz="3200" b="1" dirty="0">
                <a:latin typeface="+mn-lt"/>
              </a:rPr>
              <a:t>Verweildauer</a:t>
            </a:r>
          </a:p>
        </p:txBody>
      </p:sp>
      <p:sp>
        <p:nvSpPr>
          <p:cNvPr id="3" name="Rechteck 2">
            <a:extLst>
              <a:ext uri="{FF2B5EF4-FFF2-40B4-BE49-F238E27FC236}">
                <a16:creationId xmlns:a16="http://schemas.microsoft.com/office/drawing/2014/main" id="{2E84DDA9-CFD9-40A0-BDE7-46D1F1EAE8A9}"/>
              </a:ext>
            </a:extLst>
          </p:cNvPr>
          <p:cNvSpPr/>
          <p:nvPr/>
        </p:nvSpPr>
        <p:spPr>
          <a:xfrm>
            <a:off x="971500" y="2120950"/>
            <a:ext cx="7561050" cy="2985433"/>
          </a:xfrm>
          <a:prstGeom prst="rect">
            <a:avLst/>
          </a:prstGeom>
        </p:spPr>
        <p:txBody>
          <a:bodyPr wrap="square">
            <a:spAutoFit/>
          </a:bodyPr>
          <a:lstStyle/>
          <a:p>
            <a:pPr marL="457200" indent="-457200">
              <a:buFont typeface="Arial" panose="020B0604020202020204" pitchFamily="34" charset="0"/>
              <a:buChar char="•"/>
            </a:pPr>
            <a:r>
              <a:rPr lang="de-DE" sz="2800" dirty="0">
                <a:latin typeface="+mn-lt"/>
              </a:rPr>
              <a:t>Verweildauer maximal vier Jahre</a:t>
            </a:r>
          </a:p>
          <a:p>
            <a:pPr marL="355600">
              <a:spcAft>
                <a:spcPts val="1200"/>
              </a:spcAft>
            </a:pPr>
            <a:r>
              <a:rPr lang="de-DE" sz="2800" dirty="0">
                <a:latin typeface="+mn-lt"/>
              </a:rPr>
              <a:t>⇒ nur eine Wiederholung möglich</a:t>
            </a:r>
          </a:p>
          <a:p>
            <a:pPr marL="457200" indent="-457200">
              <a:buFont typeface="Arial" panose="020B0604020202020204" pitchFamily="34" charset="0"/>
              <a:buChar char="•"/>
            </a:pPr>
            <a:r>
              <a:rPr lang="de-DE" sz="2800" dirty="0">
                <a:latin typeface="+mn-lt"/>
              </a:rPr>
              <a:t>bei nicht bestandener Abiturprüfung ist eine Wiederholung im Folgejahr möglich</a:t>
            </a:r>
          </a:p>
          <a:p>
            <a:pPr>
              <a:spcAft>
                <a:spcPts val="1200"/>
              </a:spcAft>
            </a:pPr>
            <a:r>
              <a:rPr lang="de-DE" sz="2800" dirty="0">
                <a:latin typeface="+mn-lt"/>
              </a:rPr>
              <a:t>     (neue Zulassung, ggf. zweite „Ehrenrunde“)</a:t>
            </a:r>
          </a:p>
          <a:p>
            <a:pPr marL="457200" indent="-457200">
              <a:buFont typeface="Arial" panose="020B0604020202020204" pitchFamily="34" charset="0"/>
              <a:buChar char="•"/>
            </a:pPr>
            <a:r>
              <a:rPr lang="de-DE" sz="2800" dirty="0">
                <a:latin typeface="+mn-lt"/>
              </a:rPr>
              <a:t>Ausnahmen nur durch Bezirksregierung</a:t>
            </a:r>
          </a:p>
        </p:txBody>
      </p:sp>
    </p:spTree>
    <p:extLst>
      <p:ext uri="{BB962C8B-B14F-4D97-AF65-F5344CB8AC3E}">
        <p14:creationId xmlns:p14="http://schemas.microsoft.com/office/powerpoint/2010/main" val="38116815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Grundstruktur der Oberstufe – </a:t>
            </a:r>
            <a:br>
              <a:rPr lang="de-DE" sz="3200" b="1" dirty="0"/>
            </a:br>
            <a:r>
              <a:rPr lang="de-DE" sz="3200" b="1" dirty="0"/>
              <a:t>Abschlüsse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lgn="ctr">
              <a:buNone/>
            </a:pPr>
            <a:r>
              <a:rPr lang="de-DE" sz="2400" dirty="0"/>
              <a:t>Allgemeine Hochschulreife (</a:t>
            </a:r>
            <a:r>
              <a:rPr lang="de-DE" sz="2400" b="1" dirty="0"/>
              <a:t>Abitur</a:t>
            </a:r>
            <a:r>
              <a:rPr lang="de-DE" sz="2400" dirty="0"/>
              <a:t>)</a:t>
            </a:r>
          </a:p>
          <a:p>
            <a:pPr marL="0" indent="0" algn="ctr">
              <a:buNone/>
            </a:pPr>
            <a:r>
              <a:rPr lang="de-DE" sz="2400" dirty="0"/>
              <a:t>(nach Q2 und Abiturprüfung)</a:t>
            </a:r>
          </a:p>
          <a:p>
            <a:pPr marL="0" indent="0" algn="ctr">
              <a:buNone/>
            </a:pPr>
            <a:endParaRPr lang="de-DE" sz="2400" dirty="0"/>
          </a:p>
          <a:p>
            <a:pPr marL="0" indent="0" algn="ctr">
              <a:buNone/>
            </a:pPr>
            <a:endParaRPr lang="de-DE" sz="2400" dirty="0"/>
          </a:p>
          <a:p>
            <a:pPr marL="0" indent="0" algn="ctr">
              <a:buNone/>
            </a:pPr>
            <a:r>
              <a:rPr lang="de-DE" sz="2400" b="1" dirty="0"/>
              <a:t>Fachhochschulreife</a:t>
            </a:r>
            <a:r>
              <a:rPr lang="de-DE" sz="2400" dirty="0"/>
              <a:t> (schulischer Teil)</a:t>
            </a:r>
          </a:p>
          <a:p>
            <a:pPr marL="0" indent="0" algn="ctr">
              <a:buNone/>
            </a:pPr>
            <a:r>
              <a:rPr lang="de-DE" sz="2400" dirty="0"/>
              <a:t>(frühestens nach </a:t>
            </a:r>
            <a:r>
              <a:rPr lang="de-DE" sz="2400" dirty="0" err="1"/>
              <a:t>Q1</a:t>
            </a:r>
            <a:r>
              <a:rPr lang="de-DE" sz="2400" dirty="0"/>
              <a:t>)</a:t>
            </a:r>
          </a:p>
          <a:p>
            <a:pPr marL="0" indent="0" algn="ctr">
              <a:buNone/>
            </a:pPr>
            <a:endParaRPr lang="de-DE" sz="2400" dirty="0"/>
          </a:p>
          <a:p>
            <a:pPr marL="0" indent="0" algn="ctr">
              <a:buNone/>
            </a:pPr>
            <a:r>
              <a:rPr lang="de-DE" sz="2400" b="1" dirty="0"/>
              <a:t>mittlerer Schulabschluss</a:t>
            </a:r>
            <a:r>
              <a:rPr lang="de-DE" sz="2400" dirty="0"/>
              <a:t> (Fachoberschulreife)</a:t>
            </a:r>
          </a:p>
          <a:p>
            <a:pPr marL="0" indent="0" algn="ctr">
              <a:buNone/>
            </a:pPr>
            <a:r>
              <a:rPr lang="de-DE" sz="2400" dirty="0"/>
              <a:t>(nach </a:t>
            </a:r>
            <a:r>
              <a:rPr lang="de-DE" sz="2400" dirty="0" err="1"/>
              <a:t>EF</a:t>
            </a:r>
            <a:r>
              <a:rPr lang="de-DE" sz="2400" dirty="0"/>
              <a:t>, nur </a:t>
            </a:r>
            <a:r>
              <a:rPr lang="de-DE" sz="2400" dirty="0" err="1"/>
              <a:t>G8</a:t>
            </a:r>
            <a:r>
              <a:rPr lang="de-DE" sz="2400" dirty="0"/>
              <a:t>)</a:t>
            </a:r>
          </a:p>
        </p:txBody>
      </p:sp>
      <p:sp>
        <p:nvSpPr>
          <p:cNvPr id="5" name="Pfeil nach unten 4">
            <a:extLst>
              <a:ext uri="{FF2B5EF4-FFF2-40B4-BE49-F238E27FC236}">
                <a16:creationId xmlns:a16="http://schemas.microsoft.com/office/drawing/2014/main" id="{D37DEEFA-6F55-4553-9285-B6EE5AA765F3}"/>
              </a:ext>
            </a:extLst>
          </p:cNvPr>
          <p:cNvSpPr/>
          <p:nvPr/>
        </p:nvSpPr>
        <p:spPr>
          <a:xfrm flipV="1">
            <a:off x="4463480" y="2706518"/>
            <a:ext cx="288032" cy="36004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unten 4">
            <a:extLst>
              <a:ext uri="{FF2B5EF4-FFF2-40B4-BE49-F238E27FC236}">
                <a16:creationId xmlns:a16="http://schemas.microsoft.com/office/drawing/2014/main" id="{572EE02A-C660-4DBF-B76E-1A67B4349AC5}"/>
              </a:ext>
            </a:extLst>
          </p:cNvPr>
          <p:cNvSpPr/>
          <p:nvPr/>
        </p:nvSpPr>
        <p:spPr>
          <a:xfrm flipV="1">
            <a:off x="4463480" y="4293120"/>
            <a:ext cx="288032" cy="36004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71103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Grundstruktur der Oberstufe – </a:t>
            </a:r>
            <a:br>
              <a:rPr lang="de-DE" sz="3200" b="1" dirty="0"/>
            </a:br>
            <a:r>
              <a:rPr lang="de-DE" sz="3200" b="1" dirty="0"/>
              <a:t>Kursarten</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dirty="0"/>
              <a:t>In der </a:t>
            </a:r>
            <a:r>
              <a:rPr lang="de-DE" sz="2800" b="1" dirty="0"/>
              <a:t>Einführungsphase</a:t>
            </a:r>
            <a:r>
              <a:rPr lang="de-DE" sz="2800" dirty="0"/>
              <a:t>:</a:t>
            </a:r>
          </a:p>
          <a:p>
            <a:pPr marL="723900" indent="-368300"/>
            <a:r>
              <a:rPr lang="de-DE" sz="2800" dirty="0"/>
              <a:t>Grundkurse (3 </a:t>
            </a:r>
            <a:r>
              <a:rPr lang="de-DE" sz="2800" dirty="0" err="1"/>
              <a:t>Ustd</a:t>
            </a:r>
            <a:r>
              <a:rPr lang="de-DE" sz="2800" dirty="0"/>
              <a:t>.)</a:t>
            </a:r>
          </a:p>
          <a:p>
            <a:pPr marL="723900" indent="-368300"/>
            <a:r>
              <a:rPr lang="de-DE" sz="2800" dirty="0"/>
              <a:t>Grundkurse neuer Fremdsprachen (4 </a:t>
            </a:r>
            <a:r>
              <a:rPr lang="de-DE" sz="2800" dirty="0" err="1"/>
              <a:t>Ustd</a:t>
            </a:r>
            <a:r>
              <a:rPr lang="de-DE" sz="2800" dirty="0"/>
              <a:t>.)</a:t>
            </a:r>
          </a:p>
          <a:p>
            <a:pPr marL="723900" indent="-368300">
              <a:spcAft>
                <a:spcPts val="600"/>
              </a:spcAft>
            </a:pPr>
            <a:r>
              <a:rPr lang="de-DE" sz="2800" dirty="0"/>
              <a:t>Vertiefungskurse (2 </a:t>
            </a:r>
            <a:r>
              <a:rPr lang="de-DE" sz="2800" dirty="0" err="1"/>
              <a:t>Ustd</a:t>
            </a:r>
            <a:r>
              <a:rPr lang="de-DE" sz="2800" dirty="0"/>
              <a:t>.)</a:t>
            </a:r>
          </a:p>
          <a:p>
            <a:pPr marL="0" indent="0">
              <a:spcAft>
                <a:spcPts val="600"/>
              </a:spcAft>
              <a:buNone/>
            </a:pPr>
            <a:r>
              <a:rPr lang="de-DE" sz="2800" dirty="0"/>
              <a:t>Zusätzlich in der </a:t>
            </a:r>
            <a:r>
              <a:rPr lang="de-DE" sz="2800" b="1" dirty="0"/>
              <a:t>Qualifikationsphase</a:t>
            </a:r>
            <a:r>
              <a:rPr lang="de-DE" sz="2800" dirty="0"/>
              <a:t>:</a:t>
            </a:r>
          </a:p>
          <a:p>
            <a:pPr marL="723900" indent="-368300"/>
            <a:r>
              <a:rPr lang="de-DE" sz="2800" dirty="0"/>
              <a:t>Leistungskurse (5 </a:t>
            </a:r>
            <a:r>
              <a:rPr lang="de-DE" sz="2800" dirty="0" err="1"/>
              <a:t>Ustd</a:t>
            </a:r>
            <a:r>
              <a:rPr lang="de-DE" sz="2800" dirty="0"/>
              <a:t>.)</a:t>
            </a:r>
          </a:p>
          <a:p>
            <a:pPr marL="723900" indent="-368300"/>
            <a:r>
              <a:rPr lang="de-DE" sz="2800" dirty="0"/>
              <a:t>Projektkurse (2 </a:t>
            </a:r>
            <a:r>
              <a:rPr lang="de-DE" sz="2800" dirty="0" err="1"/>
              <a:t>Ustd</a:t>
            </a:r>
            <a:r>
              <a:rPr lang="de-DE" sz="2800" dirty="0"/>
              <a:t>., nur Q1) </a:t>
            </a:r>
          </a:p>
          <a:p>
            <a:pPr marL="723900" indent="0">
              <a:buNone/>
            </a:pPr>
            <a:r>
              <a:rPr lang="de-DE" sz="2400" dirty="0"/>
              <a:t>(können u. U. als besondere Lernleistung zählen)</a:t>
            </a:r>
          </a:p>
          <a:p>
            <a:pPr marL="723900" indent="-368300"/>
            <a:r>
              <a:rPr lang="de-DE" sz="2800" dirty="0"/>
              <a:t>Zusatzkurse (3 </a:t>
            </a:r>
            <a:r>
              <a:rPr lang="de-DE" sz="2800" dirty="0" err="1"/>
              <a:t>Ustd</a:t>
            </a:r>
            <a:r>
              <a:rPr lang="de-DE" sz="2800" dirty="0"/>
              <a:t>., nur Q2)</a:t>
            </a:r>
          </a:p>
        </p:txBody>
      </p:sp>
    </p:spTree>
    <p:extLst>
      <p:ext uri="{BB962C8B-B14F-4D97-AF65-F5344CB8AC3E}">
        <p14:creationId xmlns:p14="http://schemas.microsoft.com/office/powerpoint/2010/main" val="1502356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Grundstruktur der Oberstufe – </a:t>
            </a:r>
            <a:br>
              <a:rPr lang="de-DE" sz="3200" b="1" dirty="0"/>
            </a:br>
            <a:r>
              <a:rPr lang="de-DE" sz="3200" b="1" dirty="0"/>
              <a:t>Fächer</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Aufgabenfeld I </a:t>
            </a:r>
            <a:r>
              <a:rPr lang="de-DE" sz="2600" dirty="0"/>
              <a:t>(</a:t>
            </a:r>
            <a:r>
              <a:rPr lang="de-DE" sz="2600" b="1" dirty="0"/>
              <a:t>sprachlich</a:t>
            </a:r>
            <a:r>
              <a:rPr lang="de-DE" sz="2600" dirty="0"/>
              <a:t>):</a:t>
            </a:r>
          </a:p>
          <a:p>
            <a:pPr marL="723900" indent="-368300"/>
            <a:r>
              <a:rPr lang="de-DE" sz="2600" dirty="0"/>
              <a:t>Deutsch [GK/LK/VK/PK]</a:t>
            </a:r>
          </a:p>
          <a:p>
            <a:pPr marL="723900" indent="-368300"/>
            <a:r>
              <a:rPr lang="de-DE" sz="2600" dirty="0"/>
              <a:t>Englisch [GK/LK/VK/PK]</a:t>
            </a:r>
          </a:p>
          <a:p>
            <a:pPr marL="723900" indent="-368300"/>
            <a:r>
              <a:rPr lang="de-DE" sz="2600" dirty="0"/>
              <a:t>Französisch (ab Kl. 6, ab Kl. 8) [GK/LK/VK]</a:t>
            </a:r>
          </a:p>
          <a:p>
            <a:pPr marL="723900" indent="-368300"/>
            <a:r>
              <a:rPr lang="de-DE" sz="2600" dirty="0"/>
              <a:t>Französisch (neueinsetzend) [GK]</a:t>
            </a:r>
          </a:p>
          <a:p>
            <a:pPr marL="723900" indent="-368300"/>
            <a:r>
              <a:rPr lang="de-DE" sz="2600" dirty="0"/>
              <a:t>Latein (ab Kl. 6, ab Kl. 8) [GK/VK]</a:t>
            </a:r>
          </a:p>
          <a:p>
            <a:pPr marL="723900" indent="-368300"/>
            <a:r>
              <a:rPr lang="de-DE" sz="2600" dirty="0"/>
              <a:t>Latein (neueinsetzend) [GK]</a:t>
            </a:r>
          </a:p>
          <a:p>
            <a:pPr marL="723900" indent="-368300"/>
            <a:r>
              <a:rPr lang="de-DE" sz="2600" dirty="0"/>
              <a:t>Spanisch (ab. Kl. 8) [GK/LK]</a:t>
            </a:r>
          </a:p>
          <a:p>
            <a:pPr marL="723900" indent="-368300"/>
            <a:r>
              <a:rPr lang="de-DE" sz="2600" dirty="0"/>
              <a:t>Spanisch (neueinsetzend) [GK]</a:t>
            </a:r>
          </a:p>
        </p:txBody>
      </p:sp>
    </p:spTree>
    <p:extLst>
      <p:ext uri="{BB962C8B-B14F-4D97-AF65-F5344CB8AC3E}">
        <p14:creationId xmlns:p14="http://schemas.microsoft.com/office/powerpoint/2010/main" val="484361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Grundstruktur der Oberstufe – </a:t>
            </a:r>
            <a:br>
              <a:rPr lang="de-DE" sz="3200" b="1" dirty="0"/>
            </a:br>
            <a:r>
              <a:rPr lang="de-DE" sz="3200" b="1" dirty="0"/>
              <a:t>Fächer</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Aufgabenfeld I </a:t>
            </a:r>
            <a:r>
              <a:rPr lang="de-DE" sz="2600" dirty="0"/>
              <a:t>(</a:t>
            </a:r>
            <a:r>
              <a:rPr lang="de-DE" sz="2600" b="1" dirty="0"/>
              <a:t>literarisch-künstlerisch</a:t>
            </a:r>
            <a:r>
              <a:rPr lang="de-DE" sz="2600" dirty="0"/>
              <a:t>):</a:t>
            </a:r>
          </a:p>
          <a:p>
            <a:pPr marL="723900" indent="-368300">
              <a:spcAft>
                <a:spcPts val="600"/>
              </a:spcAft>
            </a:pPr>
            <a:r>
              <a:rPr lang="de-DE" sz="2600" dirty="0"/>
              <a:t>Kunst [GK]</a:t>
            </a:r>
          </a:p>
          <a:p>
            <a:pPr marL="723900" indent="-368300">
              <a:spcAft>
                <a:spcPts val="600"/>
              </a:spcAft>
            </a:pPr>
            <a:r>
              <a:rPr lang="de-DE" sz="2600" dirty="0"/>
              <a:t>Musik [GK/LK]</a:t>
            </a:r>
          </a:p>
          <a:p>
            <a:pPr marL="723900" indent="-368300"/>
            <a:r>
              <a:rPr lang="de-DE" sz="2600" dirty="0"/>
              <a:t>Vokalpraxis VP (Chor, nur in Q1) [GK]</a:t>
            </a:r>
          </a:p>
          <a:p>
            <a:pPr marL="723900" indent="0">
              <a:spcAft>
                <a:spcPts val="600"/>
              </a:spcAft>
              <a:buNone/>
            </a:pPr>
            <a:r>
              <a:rPr lang="de-DE" sz="2600" dirty="0"/>
              <a:t>(Voraussetzung: AG Chor / Jazz-Rock-Ensemble in der EF)</a:t>
            </a:r>
          </a:p>
          <a:p>
            <a:pPr marL="723900" indent="-368300"/>
            <a:r>
              <a:rPr lang="de-DE" sz="2600" dirty="0"/>
              <a:t>Instrumentalpraxis IP (Orchester, nur in Q1) [GK]</a:t>
            </a:r>
          </a:p>
          <a:p>
            <a:pPr marL="723900" indent="0">
              <a:spcAft>
                <a:spcPts val="600"/>
              </a:spcAft>
              <a:buNone/>
            </a:pPr>
            <a:r>
              <a:rPr lang="de-DE" sz="2600" dirty="0"/>
              <a:t>(Voraussetzung: AG Orchester / Jazz-Rock / Big Band in der EF)</a:t>
            </a:r>
          </a:p>
          <a:p>
            <a:pPr marL="723900" indent="-368300"/>
            <a:r>
              <a:rPr lang="de-DE" sz="2600" dirty="0"/>
              <a:t>Literatur (nur in Q1) [GK]</a:t>
            </a:r>
          </a:p>
        </p:txBody>
      </p:sp>
    </p:spTree>
    <p:extLst>
      <p:ext uri="{BB962C8B-B14F-4D97-AF65-F5344CB8AC3E}">
        <p14:creationId xmlns:p14="http://schemas.microsoft.com/office/powerpoint/2010/main" val="3395468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Grundstruktur der Oberstufe – </a:t>
            </a:r>
            <a:br>
              <a:rPr lang="de-DE" sz="3200" b="1" dirty="0"/>
            </a:br>
            <a:r>
              <a:rPr lang="de-DE" sz="3200" b="1" dirty="0"/>
              <a:t>Fächer</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Aufgabenfeld II </a:t>
            </a:r>
            <a:r>
              <a:rPr lang="de-DE" sz="2600" dirty="0"/>
              <a:t>(</a:t>
            </a:r>
            <a:r>
              <a:rPr lang="de-DE" sz="2600" b="1" dirty="0"/>
              <a:t>gesellschaftswissenschaftlich</a:t>
            </a:r>
            <a:r>
              <a:rPr lang="de-DE" sz="2600" dirty="0"/>
              <a:t>):</a:t>
            </a:r>
          </a:p>
          <a:p>
            <a:pPr marL="723900" indent="-368300">
              <a:spcAft>
                <a:spcPts val="600"/>
              </a:spcAft>
            </a:pPr>
            <a:r>
              <a:rPr lang="de-DE" sz="2600" dirty="0"/>
              <a:t>Erdkunde [GK/LK]</a:t>
            </a:r>
          </a:p>
          <a:p>
            <a:pPr marL="723900" indent="-368300">
              <a:spcAft>
                <a:spcPts val="600"/>
              </a:spcAft>
            </a:pPr>
            <a:r>
              <a:rPr lang="de-DE" sz="2600" dirty="0"/>
              <a:t>Geschichte [GK/LK/PK/ZK]</a:t>
            </a:r>
          </a:p>
          <a:p>
            <a:pPr marL="723900" indent="-368300">
              <a:spcAft>
                <a:spcPts val="600"/>
              </a:spcAft>
            </a:pPr>
            <a:r>
              <a:rPr lang="de-DE" sz="2600" dirty="0"/>
              <a:t>Pädagogik [GK/LK]</a:t>
            </a:r>
          </a:p>
          <a:p>
            <a:pPr marL="723900" indent="-368300">
              <a:spcAft>
                <a:spcPts val="600"/>
              </a:spcAft>
            </a:pPr>
            <a:r>
              <a:rPr lang="de-DE" sz="2600" dirty="0"/>
              <a:t>Philosophie [GK]</a:t>
            </a:r>
          </a:p>
          <a:p>
            <a:pPr marL="723900" indent="-368300">
              <a:spcAft>
                <a:spcPts val="600"/>
              </a:spcAft>
            </a:pPr>
            <a:r>
              <a:rPr lang="de-DE" sz="2600" dirty="0"/>
              <a:t>Sozialwissenschaften [GK/LK/ZK]</a:t>
            </a:r>
          </a:p>
          <a:p>
            <a:pPr marL="723900" indent="-368300"/>
            <a:r>
              <a:rPr lang="de-DE" sz="2600" dirty="0"/>
              <a:t>Religion (Sondervorschriften) [GK]</a:t>
            </a:r>
          </a:p>
        </p:txBody>
      </p:sp>
    </p:spTree>
    <p:extLst>
      <p:ext uri="{BB962C8B-B14F-4D97-AF65-F5344CB8AC3E}">
        <p14:creationId xmlns:p14="http://schemas.microsoft.com/office/powerpoint/2010/main" val="9506059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Grundstruktur der Oberstufe – </a:t>
            </a:r>
            <a:br>
              <a:rPr lang="de-DE" sz="3200" b="1" dirty="0"/>
            </a:br>
            <a:r>
              <a:rPr lang="de-DE" sz="3200" b="1" dirty="0"/>
              <a:t>Fächer</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Aufgabenfeld III </a:t>
            </a:r>
            <a:r>
              <a:rPr lang="de-DE" sz="2600" dirty="0"/>
              <a:t>(</a:t>
            </a:r>
            <a:r>
              <a:rPr lang="de-DE" sz="2600" b="1" dirty="0"/>
              <a:t>mathematisch-naturwissenschaftlich-techn.</a:t>
            </a:r>
            <a:r>
              <a:rPr lang="de-DE" sz="2600" dirty="0"/>
              <a:t>):</a:t>
            </a:r>
          </a:p>
          <a:p>
            <a:pPr marL="723900" indent="-368300">
              <a:spcAft>
                <a:spcPts val="600"/>
              </a:spcAft>
            </a:pPr>
            <a:r>
              <a:rPr lang="de-DE" sz="2600" dirty="0"/>
              <a:t>Mathematik [GK/LK/VK]</a:t>
            </a:r>
          </a:p>
          <a:p>
            <a:pPr marL="723900" indent="-368300">
              <a:spcAft>
                <a:spcPts val="600"/>
              </a:spcAft>
            </a:pPr>
            <a:r>
              <a:rPr lang="de-DE" sz="2600" dirty="0"/>
              <a:t>Biologie [GK/LK]</a:t>
            </a:r>
          </a:p>
          <a:p>
            <a:pPr marL="723900" indent="-368300">
              <a:spcAft>
                <a:spcPts val="600"/>
              </a:spcAft>
            </a:pPr>
            <a:r>
              <a:rPr lang="de-DE" sz="2600" dirty="0"/>
              <a:t>Chemie [GK/LK]</a:t>
            </a:r>
          </a:p>
          <a:p>
            <a:pPr marL="723900" indent="-368300">
              <a:spcAft>
                <a:spcPts val="600"/>
              </a:spcAft>
            </a:pPr>
            <a:r>
              <a:rPr lang="de-DE" sz="2600" dirty="0"/>
              <a:t>Physik [GK/LK]</a:t>
            </a:r>
          </a:p>
          <a:p>
            <a:pPr marL="723900" indent="-368300">
              <a:spcAft>
                <a:spcPts val="1200"/>
              </a:spcAft>
            </a:pPr>
            <a:r>
              <a:rPr lang="de-DE" sz="2600" dirty="0"/>
              <a:t>Informatik (Sondervorschriften) [GK]</a:t>
            </a:r>
          </a:p>
          <a:p>
            <a:pPr marL="0" indent="0">
              <a:spcAft>
                <a:spcPts val="600"/>
              </a:spcAft>
              <a:buNone/>
            </a:pPr>
            <a:r>
              <a:rPr lang="de-DE" sz="2600" dirty="0"/>
              <a:t>Ohne Zuordnung:</a:t>
            </a:r>
          </a:p>
          <a:p>
            <a:pPr marL="723900" indent="-368300"/>
            <a:r>
              <a:rPr lang="de-DE" sz="2600" dirty="0"/>
              <a:t>Sport (Sondervorschriften) [GK]</a:t>
            </a:r>
          </a:p>
        </p:txBody>
      </p:sp>
    </p:spTree>
    <p:extLst>
      <p:ext uri="{BB962C8B-B14F-4D97-AF65-F5344CB8AC3E}">
        <p14:creationId xmlns:p14="http://schemas.microsoft.com/office/powerpoint/2010/main" val="3447228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Grundvorgaben</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Folgekursprinzip:</a:t>
            </a:r>
          </a:p>
          <a:p>
            <a:pPr marL="723900" indent="-368300" defTabSz="900113"/>
            <a:r>
              <a:rPr lang="de-DE" sz="2600" dirty="0"/>
              <a:t>Fächer können nicht neu angewählt werden</a:t>
            </a:r>
          </a:p>
          <a:p>
            <a:pPr marL="723900" lvl="1" indent="0">
              <a:spcAft>
                <a:spcPts val="600"/>
              </a:spcAft>
              <a:buNone/>
            </a:pPr>
            <a:r>
              <a:rPr lang="de-DE" sz="2600" dirty="0"/>
              <a:t>⟹ </a:t>
            </a:r>
            <a:r>
              <a:rPr lang="de-DE" sz="2600" b="1" dirty="0"/>
              <a:t>die Wahlen zur EF legen die wählbaren Fächer fest</a:t>
            </a:r>
            <a:r>
              <a:rPr lang="de-DE" sz="2600" dirty="0"/>
              <a:t>! </a:t>
            </a:r>
          </a:p>
          <a:p>
            <a:pPr marL="723900" indent="-368300" defTabSz="900113"/>
            <a:r>
              <a:rPr lang="de-DE" sz="2600" dirty="0"/>
              <a:t>Ausnahmen:</a:t>
            </a:r>
          </a:p>
          <a:p>
            <a:pPr marL="1160463" lvl="1" indent="-436563">
              <a:buFont typeface="Wingdings" panose="05000000000000000000" pitchFamily="2" charset="2"/>
              <a:buChar char="ü"/>
            </a:pPr>
            <a:r>
              <a:rPr lang="de-DE" sz="2600" dirty="0"/>
              <a:t>Vertiefungskurse</a:t>
            </a:r>
          </a:p>
          <a:p>
            <a:pPr marL="1160463" lvl="1" indent="-436563">
              <a:buFont typeface="Wingdings" panose="05000000000000000000" pitchFamily="2" charset="2"/>
              <a:buChar char="ü"/>
            </a:pPr>
            <a:r>
              <a:rPr lang="de-DE" sz="2600" dirty="0"/>
              <a:t>Projektkurse (nur Q1)</a:t>
            </a:r>
          </a:p>
          <a:p>
            <a:pPr marL="1160463" lvl="1" indent="-436563">
              <a:buFont typeface="Wingdings" panose="05000000000000000000" pitchFamily="2" charset="2"/>
              <a:buChar char="ü"/>
            </a:pPr>
            <a:r>
              <a:rPr lang="de-DE" sz="2600" dirty="0"/>
              <a:t>Zusatzkurse (nur GE / SW in Q2)</a:t>
            </a:r>
          </a:p>
          <a:p>
            <a:pPr marL="1160463" lvl="1" indent="-436563">
              <a:buFont typeface="Wingdings" panose="05000000000000000000" pitchFamily="2" charset="2"/>
              <a:buChar char="ü"/>
            </a:pPr>
            <a:r>
              <a:rPr lang="de-DE" sz="2600" dirty="0"/>
              <a:t>Literatur, Vokalpraxis, Instrumentalpraxis (nur Q1)</a:t>
            </a:r>
          </a:p>
          <a:p>
            <a:pPr marL="1160463" lvl="1" indent="-436563">
              <a:buFont typeface="Wingdings" panose="05000000000000000000" pitchFamily="2" charset="2"/>
              <a:buChar char="ü"/>
            </a:pPr>
            <a:r>
              <a:rPr lang="de-DE" sz="2600" dirty="0"/>
              <a:t>Umwahlen zwischen Religion und Philosophie</a:t>
            </a:r>
          </a:p>
        </p:txBody>
      </p:sp>
    </p:spTree>
    <p:extLst>
      <p:ext uri="{BB962C8B-B14F-4D97-AF65-F5344CB8AC3E}">
        <p14:creationId xmlns:p14="http://schemas.microsoft.com/office/powerpoint/2010/main" val="906747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Grundvorgaben</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Abiturfächer:</a:t>
            </a:r>
          </a:p>
          <a:p>
            <a:pPr marL="723900" indent="-368300">
              <a:spcAft>
                <a:spcPts val="600"/>
              </a:spcAft>
            </a:pPr>
            <a:r>
              <a:rPr lang="de-DE" sz="2600" dirty="0"/>
              <a:t>zwei Leistungskurse (schriftlich)</a:t>
            </a:r>
          </a:p>
          <a:p>
            <a:pPr marL="723900" indent="-368300">
              <a:spcAft>
                <a:spcPts val="600"/>
              </a:spcAft>
            </a:pPr>
            <a:r>
              <a:rPr lang="de-DE" sz="2600" dirty="0"/>
              <a:t>ein Grundkurs schriftlich (A3)</a:t>
            </a:r>
          </a:p>
          <a:p>
            <a:pPr marL="723900" indent="-368300"/>
            <a:r>
              <a:rPr lang="de-DE" sz="2600" dirty="0"/>
              <a:t>ein Grundkurs mündlich (A4)</a:t>
            </a:r>
          </a:p>
        </p:txBody>
      </p:sp>
    </p:spTree>
    <p:extLst>
      <p:ext uri="{BB962C8B-B14F-4D97-AF65-F5344CB8AC3E}">
        <p14:creationId xmlns:p14="http://schemas.microsoft.com/office/powerpoint/2010/main" val="1445788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Grundvorgaben</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Abiturfächer:</a:t>
            </a:r>
          </a:p>
          <a:p>
            <a:pPr marL="723900" indent="-368300"/>
            <a:r>
              <a:rPr lang="de-DE" sz="2600" dirty="0"/>
              <a:t>zwei Kernfächer</a:t>
            </a:r>
          </a:p>
          <a:p>
            <a:pPr marL="1077913" lvl="1" indent="-354013">
              <a:buFont typeface="Wingdings" panose="05000000000000000000" pitchFamily="2" charset="2"/>
              <a:buChar char="ü"/>
            </a:pPr>
            <a:r>
              <a:rPr lang="de-DE" sz="2600" dirty="0"/>
              <a:t>Deutsch</a:t>
            </a:r>
          </a:p>
          <a:p>
            <a:pPr marL="1077913" lvl="1" indent="-354013">
              <a:buFont typeface="Wingdings" panose="05000000000000000000" pitchFamily="2" charset="2"/>
              <a:buChar char="ü"/>
            </a:pPr>
            <a:r>
              <a:rPr lang="de-DE" sz="2600" dirty="0"/>
              <a:t>Fremdsprache</a:t>
            </a:r>
          </a:p>
          <a:p>
            <a:pPr marL="1077913" lvl="1" indent="-354013">
              <a:spcAft>
                <a:spcPts val="600"/>
              </a:spcAft>
              <a:buFont typeface="Wingdings" panose="05000000000000000000" pitchFamily="2" charset="2"/>
              <a:buChar char="ü"/>
            </a:pPr>
            <a:r>
              <a:rPr lang="de-DE" sz="2600" dirty="0"/>
              <a:t>Mathematik</a:t>
            </a:r>
          </a:p>
          <a:p>
            <a:pPr marL="723900" indent="-368300">
              <a:spcAft>
                <a:spcPts val="600"/>
              </a:spcAft>
            </a:pPr>
            <a:r>
              <a:rPr lang="de-DE" sz="2600" dirty="0"/>
              <a:t>ein gesellschaftswissenschaftliches Fach</a:t>
            </a:r>
          </a:p>
          <a:p>
            <a:pPr marL="723900" indent="-368300"/>
            <a:r>
              <a:rPr lang="de-DE" sz="2600" dirty="0"/>
              <a:t>wenn nicht Mathematik gewählt wurde:</a:t>
            </a:r>
          </a:p>
          <a:p>
            <a:pPr marL="723900" indent="0">
              <a:spcAft>
                <a:spcPts val="600"/>
              </a:spcAft>
              <a:buNone/>
            </a:pPr>
            <a:r>
              <a:rPr lang="de-DE" sz="2600" dirty="0"/>
              <a:t>ein naturwissenschaftlich-technisches Fach</a:t>
            </a:r>
          </a:p>
          <a:p>
            <a:pPr marL="723900" indent="-368300"/>
            <a:r>
              <a:rPr lang="de-DE" sz="2600" u="sng" dirty="0"/>
              <a:t>nicht</a:t>
            </a:r>
            <a:r>
              <a:rPr lang="de-DE" sz="2600" dirty="0"/>
              <a:t> Sport</a:t>
            </a:r>
          </a:p>
        </p:txBody>
      </p:sp>
    </p:spTree>
    <p:extLst>
      <p:ext uri="{BB962C8B-B14F-4D97-AF65-F5344CB8AC3E}">
        <p14:creationId xmlns:p14="http://schemas.microsoft.com/office/powerpoint/2010/main" val="36828804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3">
            <a:extLst>
              <a:ext uri="{FF2B5EF4-FFF2-40B4-BE49-F238E27FC236}">
                <a16:creationId xmlns:a16="http://schemas.microsoft.com/office/drawing/2014/main" id="{F2048553-33DC-49A8-A6FF-0D069BA6581C}"/>
              </a:ext>
            </a:extLst>
          </p:cNvPr>
          <p:cNvSpPr>
            <a:spLocks noGrp="1"/>
          </p:cNvSpPr>
          <p:nvPr>
            <p:ph type="title"/>
          </p:nvPr>
        </p:nvSpPr>
        <p:spPr>
          <a:xfrm>
            <a:off x="1403618" y="409228"/>
            <a:ext cx="5832751" cy="648072"/>
          </a:xfrm>
        </p:spPr>
        <p:txBody>
          <a:bodyPr/>
          <a:lstStyle/>
          <a:p>
            <a:pPr algn="l"/>
            <a:r>
              <a:rPr lang="de-DE" sz="3200" b="1" dirty="0"/>
              <a:t>Was erwartet Euch heute?</a:t>
            </a:r>
          </a:p>
        </p:txBody>
      </p:sp>
      <p:sp>
        <p:nvSpPr>
          <p:cNvPr id="2" name="Rechteck 1">
            <a:extLst>
              <a:ext uri="{FF2B5EF4-FFF2-40B4-BE49-F238E27FC236}">
                <a16:creationId xmlns:a16="http://schemas.microsoft.com/office/drawing/2014/main" id="{86B8EA69-085F-4371-BF3B-557463CCA5DB}"/>
              </a:ext>
            </a:extLst>
          </p:cNvPr>
          <p:cNvSpPr/>
          <p:nvPr/>
        </p:nvSpPr>
        <p:spPr>
          <a:xfrm>
            <a:off x="1403619" y="1894987"/>
            <a:ext cx="6912842" cy="3046988"/>
          </a:xfrm>
          <a:prstGeom prst="rect">
            <a:avLst/>
          </a:prstGeom>
        </p:spPr>
        <p:txBody>
          <a:bodyPr wrap="square">
            <a:spAutoFit/>
          </a:bodyPr>
          <a:lstStyle/>
          <a:p>
            <a:pPr marL="457200" indent="-457200">
              <a:buFont typeface="Arial" panose="020B0604020202020204" pitchFamily="34" charset="0"/>
              <a:buChar char="•"/>
            </a:pPr>
            <a:r>
              <a:rPr lang="de-DE" sz="3200" dirty="0">
                <a:latin typeface="+mj-lt"/>
              </a:rPr>
              <a:t>Ansprechpartner</a:t>
            </a:r>
          </a:p>
          <a:p>
            <a:pPr marL="457200" indent="-457200">
              <a:buFont typeface="Arial" panose="020B0604020202020204" pitchFamily="34" charset="0"/>
              <a:buChar char="•"/>
            </a:pPr>
            <a:r>
              <a:rPr lang="de-DE" sz="3200" dirty="0">
                <a:latin typeface="+mj-lt"/>
              </a:rPr>
              <a:t>Grundstruktur der Oberstufe</a:t>
            </a:r>
          </a:p>
          <a:p>
            <a:pPr marL="457200" indent="-457200">
              <a:buFont typeface="Arial" panose="020B0604020202020204" pitchFamily="34" charset="0"/>
              <a:buChar char="•"/>
            </a:pPr>
            <a:r>
              <a:rPr lang="de-DE" sz="3200" dirty="0">
                <a:latin typeface="+mj-lt"/>
              </a:rPr>
              <a:t>Laufbahnplanung</a:t>
            </a:r>
          </a:p>
          <a:p>
            <a:pPr marL="457200" indent="-457200">
              <a:buFont typeface="Arial" panose="020B0604020202020204" pitchFamily="34" charset="0"/>
              <a:buChar char="•"/>
            </a:pPr>
            <a:r>
              <a:rPr lang="de-DE" sz="3200" dirty="0">
                <a:latin typeface="+mj-lt"/>
              </a:rPr>
              <a:t>Organisation der Wahlen für die EF</a:t>
            </a:r>
          </a:p>
          <a:p>
            <a:pPr marL="457200" indent="-457200">
              <a:buFont typeface="Arial" panose="020B0604020202020204" pitchFamily="34" charset="0"/>
              <a:buChar char="•"/>
            </a:pPr>
            <a:r>
              <a:rPr lang="de-DE" sz="3200" dirty="0">
                <a:latin typeface="+mj-lt"/>
              </a:rPr>
              <a:t>Sozialpraktikum in der EF</a:t>
            </a:r>
          </a:p>
          <a:p>
            <a:pPr marL="457200" indent="-457200">
              <a:buFont typeface="Arial" panose="020B0604020202020204" pitchFamily="34" charset="0"/>
              <a:buChar char="•"/>
            </a:pPr>
            <a:r>
              <a:rPr lang="de-DE" sz="3200" dirty="0">
                <a:latin typeface="+mj-lt"/>
              </a:rPr>
              <a:t>Fahrten in der Qualifikationsphase</a:t>
            </a:r>
          </a:p>
        </p:txBody>
      </p:sp>
    </p:spTree>
    <p:extLst>
      <p:ext uri="{BB962C8B-B14F-4D97-AF65-F5344CB8AC3E}">
        <p14:creationId xmlns:p14="http://schemas.microsoft.com/office/powerpoint/2010/main" val="96390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Grundvorgaben</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400" b="1" dirty="0"/>
              <a:t>„Kritische Leistungskurse“:</a:t>
            </a:r>
          </a:p>
          <a:p>
            <a:pPr marL="0" indent="0">
              <a:spcAft>
                <a:spcPts val="600"/>
              </a:spcAft>
              <a:buNone/>
            </a:pPr>
            <a:r>
              <a:rPr lang="de-DE" sz="2400" b="1" dirty="0"/>
              <a:t>Siehe Laufbahnplanung Qualifikationsphase</a:t>
            </a:r>
            <a:endParaRPr lang="de-DE" sz="2400" dirty="0"/>
          </a:p>
        </p:txBody>
      </p:sp>
    </p:spTree>
    <p:extLst>
      <p:ext uri="{BB962C8B-B14F-4D97-AF65-F5344CB8AC3E}">
        <p14:creationId xmlns:p14="http://schemas.microsoft.com/office/powerpoint/2010/main" val="11246282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Grundvorgaben</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400" b="1" dirty="0"/>
              <a:t>Latinum:</a:t>
            </a:r>
          </a:p>
          <a:p>
            <a:pPr marL="723900" indent="-368300"/>
            <a:r>
              <a:rPr lang="de-DE" sz="2400" dirty="0"/>
              <a:t>Unterrichtsdauer</a:t>
            </a:r>
          </a:p>
          <a:p>
            <a:pPr marL="1084263" lvl="1" indent="-360363">
              <a:buFont typeface="Wingdings" panose="05000000000000000000" pitchFamily="2" charset="2"/>
              <a:buChar char="ü"/>
            </a:pPr>
            <a:r>
              <a:rPr lang="de-DE" sz="2400" dirty="0"/>
              <a:t>Latein von Kl. 6 bis Ende EF</a:t>
            </a:r>
          </a:p>
          <a:p>
            <a:pPr marL="1084263" lvl="1" indent="-360363">
              <a:buFont typeface="Wingdings" panose="05000000000000000000" pitchFamily="2" charset="2"/>
              <a:buChar char="ü"/>
            </a:pPr>
            <a:r>
              <a:rPr lang="de-DE" sz="2400" dirty="0"/>
              <a:t>Latein von Kl. 8 bis Ende Q2</a:t>
            </a:r>
          </a:p>
          <a:p>
            <a:pPr marL="1084263" lvl="1" indent="-360363">
              <a:spcAft>
                <a:spcPts val="1200"/>
              </a:spcAft>
              <a:buFont typeface="Wingdings" panose="05000000000000000000" pitchFamily="2" charset="2"/>
              <a:buChar char="ü"/>
            </a:pPr>
            <a:r>
              <a:rPr lang="de-DE" sz="2400" dirty="0"/>
              <a:t>Latein von EF bis Ende Q2 plus Prüfung</a:t>
            </a:r>
          </a:p>
          <a:p>
            <a:pPr marL="723900" indent="-368300"/>
            <a:r>
              <a:rPr lang="de-DE" sz="2400" dirty="0"/>
              <a:t>Notenvoraussetzung</a:t>
            </a:r>
          </a:p>
          <a:p>
            <a:pPr marL="1084263" lvl="1" indent="-360363">
              <a:buFont typeface="Wingdings" panose="05000000000000000000" pitchFamily="2" charset="2"/>
              <a:buChar char="ü"/>
            </a:pPr>
            <a:r>
              <a:rPr lang="de-DE" sz="2400" dirty="0"/>
              <a:t>im letzten Jahr mindestens „ausreichend“</a:t>
            </a:r>
          </a:p>
        </p:txBody>
      </p:sp>
    </p:spTree>
    <p:extLst>
      <p:ext uri="{BB962C8B-B14F-4D97-AF65-F5344CB8AC3E}">
        <p14:creationId xmlns:p14="http://schemas.microsoft.com/office/powerpoint/2010/main" val="27780838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Einführungsphase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404580"/>
            <a:ext cx="8784976" cy="5544648"/>
          </a:xfrm>
          <a:noFill/>
        </p:spPr>
        <p:txBody>
          <a:bodyPr/>
          <a:lstStyle/>
          <a:p>
            <a:pPr marL="0" indent="0" algn="ctr">
              <a:spcAft>
                <a:spcPts val="600"/>
              </a:spcAft>
              <a:buNone/>
            </a:pPr>
            <a:endParaRPr lang="de-DE" sz="2400" b="1" dirty="0"/>
          </a:p>
          <a:p>
            <a:pPr marL="0" indent="0" algn="ctr">
              <a:spcAft>
                <a:spcPts val="600"/>
              </a:spcAft>
              <a:buNone/>
            </a:pPr>
            <a:endParaRPr lang="de-DE" sz="2400" b="1" dirty="0"/>
          </a:p>
          <a:p>
            <a:pPr marL="0" indent="0" algn="ctr">
              <a:spcAft>
                <a:spcPts val="600"/>
              </a:spcAft>
              <a:buNone/>
            </a:pPr>
            <a:endParaRPr lang="de-DE" sz="2400" b="1" dirty="0"/>
          </a:p>
          <a:p>
            <a:pPr marL="0" indent="0" algn="ctr">
              <a:spcAft>
                <a:spcPts val="600"/>
              </a:spcAft>
              <a:buNone/>
            </a:pPr>
            <a:r>
              <a:rPr lang="de-DE" sz="3600" b="1" dirty="0"/>
              <a:t>Broschüre Laufbahnplanung</a:t>
            </a:r>
          </a:p>
          <a:p>
            <a:pPr marL="0" indent="0" algn="ctr">
              <a:spcAft>
                <a:spcPts val="600"/>
              </a:spcAft>
              <a:buNone/>
            </a:pPr>
            <a:r>
              <a:rPr lang="de-DE" sz="3600" b="1" dirty="0"/>
              <a:t>Download auf unserer Homepage unter:</a:t>
            </a:r>
          </a:p>
          <a:p>
            <a:pPr marL="0" indent="0" algn="ctr">
              <a:spcAft>
                <a:spcPts val="600"/>
              </a:spcAft>
              <a:buNone/>
            </a:pPr>
            <a:r>
              <a:rPr lang="de-DE" sz="3600" dirty="0">
                <a:hlinkClick r:id="rId3"/>
              </a:rPr>
              <a:t>https://wg-enger.de/unterricht/oberstufe/</a:t>
            </a:r>
            <a:endParaRPr lang="de-DE" sz="3600" dirty="0"/>
          </a:p>
          <a:p>
            <a:pPr marL="0" indent="0" algn="just">
              <a:spcAft>
                <a:spcPts val="600"/>
              </a:spcAft>
              <a:buNone/>
            </a:pPr>
            <a:r>
              <a:rPr lang="de-DE" sz="2800" b="1" dirty="0"/>
              <a:t>Macht das am besten zusammen mit Euren Eltern und geht die nächsten Seiten der Präsentation einfach durch und tragt „Eure“ Wahl (mit allen Verpflichtungen und eigenen Wünschen nach und nach in den Bogen auf der vorletzten Seite ein!</a:t>
            </a:r>
          </a:p>
        </p:txBody>
      </p:sp>
    </p:spTree>
    <p:extLst>
      <p:ext uri="{BB962C8B-B14F-4D97-AF65-F5344CB8AC3E}">
        <p14:creationId xmlns:p14="http://schemas.microsoft.com/office/powerpoint/2010/main" val="3669025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Einführungsphase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400" b="1" dirty="0"/>
              <a:t>Stundenumfang:</a:t>
            </a:r>
          </a:p>
          <a:p>
            <a:pPr marL="723900" indent="-368300">
              <a:spcAft>
                <a:spcPts val="600"/>
              </a:spcAft>
            </a:pPr>
            <a:r>
              <a:rPr lang="de-DE" sz="2400" dirty="0"/>
              <a:t>im Durchschnitt mindestens 34 </a:t>
            </a:r>
            <a:r>
              <a:rPr lang="de-DE" sz="2400" dirty="0" err="1"/>
              <a:t>Ustd</a:t>
            </a:r>
            <a:r>
              <a:rPr lang="de-DE" sz="2400" dirty="0"/>
              <a:t>.</a:t>
            </a:r>
          </a:p>
          <a:p>
            <a:pPr marL="1077913" lvl="1" indent="-354013">
              <a:spcAft>
                <a:spcPts val="600"/>
              </a:spcAft>
              <a:buFont typeface="Wingdings" panose="05000000000000000000" pitchFamily="2" charset="2"/>
              <a:buChar char="ü"/>
            </a:pPr>
            <a:r>
              <a:rPr lang="de-DE" sz="2400" dirty="0"/>
              <a:t>11 Grundkurse, davon eine neue Fremdsprache</a:t>
            </a:r>
          </a:p>
          <a:p>
            <a:pPr marL="1077913" lvl="1" indent="-354013">
              <a:buFont typeface="Wingdings" panose="05000000000000000000" pitchFamily="2" charset="2"/>
              <a:buChar char="ü"/>
            </a:pPr>
            <a:r>
              <a:rPr lang="de-DE" sz="2400" dirty="0"/>
              <a:t>12 Grundkurse</a:t>
            </a:r>
          </a:p>
          <a:p>
            <a:pPr marL="1077913" lvl="1" indent="0">
              <a:spcAft>
                <a:spcPts val="600"/>
              </a:spcAft>
              <a:buNone/>
            </a:pPr>
            <a:r>
              <a:rPr lang="de-DE" sz="2400" dirty="0"/>
              <a:t>(11 Grundkurse im 2. Halbjahr)</a:t>
            </a:r>
          </a:p>
          <a:p>
            <a:pPr marL="1077913" lvl="1" indent="-354013">
              <a:buFont typeface="Wingdings" panose="05000000000000000000" pitchFamily="2" charset="2"/>
              <a:buChar char="ü"/>
            </a:pPr>
            <a:r>
              <a:rPr lang="de-DE" sz="2400" dirty="0"/>
              <a:t>11 Grundkurse, 1 Vertiefungskurs</a:t>
            </a:r>
          </a:p>
          <a:p>
            <a:pPr marL="1077913" lvl="1" indent="0">
              <a:spcAft>
                <a:spcPts val="600"/>
              </a:spcAft>
              <a:buNone/>
            </a:pPr>
            <a:r>
              <a:rPr lang="de-DE" sz="2400" dirty="0"/>
              <a:t>(11 Grundkurse im 2. Halbjahr)</a:t>
            </a:r>
          </a:p>
          <a:p>
            <a:pPr marL="1077913" lvl="1" indent="-354013">
              <a:spcAft>
                <a:spcPts val="600"/>
              </a:spcAft>
              <a:buFont typeface="Wingdings" panose="05000000000000000000" pitchFamily="2" charset="2"/>
              <a:buChar char="ü"/>
            </a:pPr>
            <a:r>
              <a:rPr lang="de-DE" sz="2400" dirty="0"/>
              <a:t>10 Grundkurse, 2 Vertiefungskurse</a:t>
            </a:r>
          </a:p>
          <a:p>
            <a:pPr marL="723900" indent="-368300"/>
            <a:r>
              <a:rPr lang="de-DE" sz="2400" dirty="0"/>
              <a:t>maximal  12 Kurse passen in den Stundenplan</a:t>
            </a:r>
          </a:p>
          <a:p>
            <a:pPr marL="0" indent="0">
              <a:spcAft>
                <a:spcPts val="600"/>
              </a:spcAft>
              <a:buNone/>
            </a:pPr>
            <a:endParaRPr lang="de-DE" sz="2400" dirty="0"/>
          </a:p>
        </p:txBody>
      </p:sp>
    </p:spTree>
    <p:extLst>
      <p:ext uri="{BB962C8B-B14F-4D97-AF65-F5344CB8AC3E}">
        <p14:creationId xmlns:p14="http://schemas.microsoft.com/office/powerpoint/2010/main" val="2512400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Einführungsphase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400" b="1" dirty="0"/>
              <a:t>Pflichtbelegungen:</a:t>
            </a:r>
          </a:p>
          <a:p>
            <a:pPr marL="723900" indent="-368300"/>
            <a:r>
              <a:rPr lang="de-DE" sz="2400" dirty="0"/>
              <a:t>Deutsch</a:t>
            </a:r>
          </a:p>
          <a:p>
            <a:pPr marL="723900" indent="-368300"/>
            <a:r>
              <a:rPr lang="de-DE" sz="2400" dirty="0"/>
              <a:t>Fremdsprache aus der Sek I (E, F, L, S)</a:t>
            </a:r>
          </a:p>
          <a:p>
            <a:pPr marL="723900" indent="-368300"/>
            <a:r>
              <a:rPr lang="de-DE" sz="2400" dirty="0"/>
              <a:t>Kunst oder Musik</a:t>
            </a:r>
          </a:p>
          <a:p>
            <a:pPr marL="723900" indent="-368300"/>
            <a:r>
              <a:rPr lang="de-DE" sz="2400" dirty="0"/>
              <a:t>Religion oder Philosophie</a:t>
            </a:r>
          </a:p>
          <a:p>
            <a:pPr marL="723900" indent="-368300"/>
            <a:r>
              <a:rPr lang="de-DE" sz="2400" dirty="0"/>
              <a:t>zusätzlich eine Gesellschaftswissenschaft</a:t>
            </a:r>
          </a:p>
          <a:p>
            <a:pPr marL="723900" indent="-368300"/>
            <a:r>
              <a:rPr lang="de-DE" sz="2400" dirty="0"/>
              <a:t>Mathematik</a:t>
            </a:r>
          </a:p>
          <a:p>
            <a:pPr marL="723900" indent="-368300"/>
            <a:r>
              <a:rPr lang="de-DE" sz="2400" dirty="0"/>
              <a:t>Biologie oder Chemie oder Physik</a:t>
            </a:r>
          </a:p>
          <a:p>
            <a:pPr marL="723900" indent="-368300"/>
            <a:r>
              <a:rPr lang="de-DE" sz="2400" dirty="0"/>
              <a:t>Sport</a:t>
            </a:r>
          </a:p>
          <a:p>
            <a:pPr marL="0" indent="0">
              <a:spcAft>
                <a:spcPts val="600"/>
              </a:spcAft>
              <a:buNone/>
            </a:pPr>
            <a:endParaRPr lang="de-DE" sz="2400" dirty="0"/>
          </a:p>
        </p:txBody>
      </p:sp>
    </p:spTree>
    <p:extLst>
      <p:ext uri="{BB962C8B-B14F-4D97-AF65-F5344CB8AC3E}">
        <p14:creationId xmlns:p14="http://schemas.microsoft.com/office/powerpoint/2010/main" val="2777711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Einführungsphase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400" b="1" dirty="0"/>
              <a:t>Pflichtbelegungen:</a:t>
            </a:r>
          </a:p>
          <a:p>
            <a:pPr marL="723900" indent="-368300"/>
            <a:r>
              <a:rPr lang="de-DE" sz="2400" dirty="0"/>
              <a:t>für Realschüler / Gesamtschüler</a:t>
            </a:r>
          </a:p>
          <a:p>
            <a:pPr marL="1077913" lvl="1" indent="-354013">
              <a:buFont typeface="Wingdings" panose="05000000000000000000" pitchFamily="2" charset="2"/>
              <a:buChar char="ü"/>
            </a:pPr>
            <a:r>
              <a:rPr lang="de-DE" sz="2400" dirty="0"/>
              <a:t>neue, zweite Fremdsprache</a:t>
            </a:r>
          </a:p>
          <a:p>
            <a:pPr marL="1077913" lvl="1" indent="-354013">
              <a:spcAft>
                <a:spcPts val="600"/>
              </a:spcAft>
              <a:buFont typeface="Wingdings" panose="05000000000000000000" pitchFamily="2" charset="2"/>
              <a:buChar char="ü"/>
            </a:pPr>
            <a:r>
              <a:rPr lang="de-DE" sz="2400" dirty="0"/>
              <a:t>Fortführung der zweiten Fremdsprache ab Kl. 8</a:t>
            </a:r>
          </a:p>
          <a:p>
            <a:pPr marL="723900" indent="-368300">
              <a:spcAft>
                <a:spcPts val="600"/>
              </a:spcAft>
            </a:pPr>
            <a:r>
              <a:rPr lang="de-DE" sz="2400" dirty="0"/>
              <a:t>Schwerpunkt:</a:t>
            </a:r>
          </a:p>
          <a:p>
            <a:pPr marL="1077913" lvl="1" indent="-354013">
              <a:buFont typeface="Wingdings" panose="05000000000000000000" pitchFamily="2" charset="2"/>
              <a:buChar char="ü"/>
            </a:pPr>
            <a:r>
              <a:rPr lang="de-DE" sz="2400" dirty="0"/>
              <a:t>eine zusätzliche Fremdsprache (auch neu)</a:t>
            </a:r>
          </a:p>
          <a:p>
            <a:pPr marL="0" lvl="1" indent="0" algn="ctr">
              <a:buNone/>
            </a:pPr>
            <a:r>
              <a:rPr lang="de-DE" sz="2400" dirty="0"/>
              <a:t>oder</a:t>
            </a:r>
          </a:p>
          <a:p>
            <a:pPr marL="1077913" lvl="1" indent="-354013">
              <a:spcAft>
                <a:spcPts val="600"/>
              </a:spcAft>
              <a:buFont typeface="Wingdings" panose="05000000000000000000" pitchFamily="2" charset="2"/>
              <a:buChar char="ü"/>
            </a:pPr>
            <a:r>
              <a:rPr lang="de-DE" sz="2400" dirty="0"/>
              <a:t>eine zusätzliche Naturwissenschaft (auch IF)</a:t>
            </a:r>
          </a:p>
          <a:p>
            <a:pPr marL="0" indent="0">
              <a:buNone/>
            </a:pPr>
            <a:r>
              <a:rPr lang="de-DE" sz="2400" dirty="0"/>
              <a:t>⟹ 9 Pflichtkurse</a:t>
            </a:r>
          </a:p>
          <a:p>
            <a:pPr marL="0" indent="0">
              <a:spcAft>
                <a:spcPts val="600"/>
              </a:spcAft>
              <a:buNone/>
            </a:pPr>
            <a:endParaRPr lang="de-DE" sz="2400" dirty="0"/>
          </a:p>
        </p:txBody>
      </p:sp>
    </p:spTree>
    <p:extLst>
      <p:ext uri="{BB962C8B-B14F-4D97-AF65-F5344CB8AC3E}">
        <p14:creationId xmlns:p14="http://schemas.microsoft.com/office/powerpoint/2010/main" val="3417954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Einführungsphase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400" b="1" dirty="0"/>
              <a:t>Wahlkurse:</a:t>
            </a:r>
          </a:p>
          <a:p>
            <a:pPr marL="723900" indent="-368300">
              <a:spcAft>
                <a:spcPts val="600"/>
              </a:spcAft>
            </a:pPr>
            <a:r>
              <a:rPr lang="de-DE" sz="2400" dirty="0"/>
              <a:t>ein weiterer Grundkurs</a:t>
            </a:r>
          </a:p>
          <a:p>
            <a:pPr marL="723900" indent="-368300"/>
            <a:r>
              <a:rPr lang="de-DE" sz="2400" dirty="0"/>
              <a:t>zum Erreichen der Pflichtstundenzahl:</a:t>
            </a:r>
          </a:p>
          <a:p>
            <a:pPr marL="1077913" lvl="1" indent="-354013">
              <a:buFont typeface="Wingdings" panose="05000000000000000000" pitchFamily="2" charset="2"/>
              <a:buChar char="ü"/>
            </a:pPr>
            <a:r>
              <a:rPr lang="de-DE" sz="2400" dirty="0"/>
              <a:t>ein weiterer Grundkurs</a:t>
            </a:r>
          </a:p>
          <a:p>
            <a:pPr marL="0" lvl="1" indent="0" algn="ctr">
              <a:buNone/>
            </a:pPr>
            <a:r>
              <a:rPr lang="de-DE" sz="2400" dirty="0"/>
              <a:t>oder</a:t>
            </a:r>
          </a:p>
          <a:p>
            <a:pPr marL="1077913" lvl="1" indent="-354013">
              <a:buFont typeface="Wingdings" panose="05000000000000000000" pitchFamily="2" charset="2"/>
              <a:buChar char="ü"/>
            </a:pPr>
            <a:r>
              <a:rPr lang="de-DE" sz="2400" dirty="0"/>
              <a:t>zwei weitere Grundkurse</a:t>
            </a:r>
          </a:p>
          <a:p>
            <a:pPr marL="0" lvl="1" indent="0" algn="ctr">
              <a:buNone/>
            </a:pPr>
            <a:r>
              <a:rPr lang="de-DE" sz="2400" dirty="0"/>
              <a:t>oder</a:t>
            </a:r>
          </a:p>
          <a:p>
            <a:pPr marL="1077913" lvl="1" indent="-354013">
              <a:buFont typeface="Wingdings" panose="05000000000000000000" pitchFamily="2" charset="2"/>
              <a:buChar char="ü"/>
            </a:pPr>
            <a:r>
              <a:rPr lang="de-DE" sz="2400" dirty="0"/>
              <a:t>ein weiterer Grundkurs und ein Vertiefungskurs</a:t>
            </a:r>
          </a:p>
          <a:p>
            <a:pPr marL="0" lvl="1" indent="0" algn="ctr">
              <a:buNone/>
            </a:pPr>
            <a:r>
              <a:rPr lang="de-DE" sz="2400" dirty="0"/>
              <a:t>oder</a:t>
            </a:r>
          </a:p>
          <a:p>
            <a:pPr marL="1077913" lvl="1" indent="-354013">
              <a:buFont typeface="Wingdings" panose="05000000000000000000" pitchFamily="2" charset="2"/>
              <a:buChar char="ü"/>
            </a:pPr>
            <a:r>
              <a:rPr lang="de-DE" sz="2400" dirty="0"/>
              <a:t>zwei Vertiefungskurse</a:t>
            </a:r>
          </a:p>
          <a:p>
            <a:pPr marL="0" indent="0">
              <a:spcAft>
                <a:spcPts val="600"/>
              </a:spcAft>
              <a:buNone/>
            </a:pPr>
            <a:endParaRPr lang="de-DE" sz="2400" dirty="0"/>
          </a:p>
        </p:txBody>
      </p:sp>
    </p:spTree>
    <p:extLst>
      <p:ext uri="{BB962C8B-B14F-4D97-AF65-F5344CB8AC3E}">
        <p14:creationId xmlns:p14="http://schemas.microsoft.com/office/powerpoint/2010/main" val="7749540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Einführungsphase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400" b="1" dirty="0"/>
              <a:t>Überprüfung:</a:t>
            </a:r>
          </a:p>
          <a:p>
            <a:pPr marL="723900" indent="-368300">
              <a:spcAft>
                <a:spcPts val="600"/>
              </a:spcAft>
            </a:pPr>
            <a:r>
              <a:rPr lang="de-DE" sz="2400" dirty="0"/>
              <a:t>im Durchschnitt mindestens 34 </a:t>
            </a:r>
            <a:r>
              <a:rPr lang="de-DE" sz="2400" dirty="0" err="1"/>
              <a:t>Ustd</a:t>
            </a:r>
            <a:r>
              <a:rPr lang="de-DE" sz="2400" dirty="0"/>
              <a:t>.</a:t>
            </a:r>
          </a:p>
          <a:p>
            <a:pPr marL="1077913" lvl="1" indent="-354013">
              <a:spcAft>
                <a:spcPts val="600"/>
              </a:spcAft>
              <a:buFont typeface="Wingdings" panose="05000000000000000000" pitchFamily="2" charset="2"/>
              <a:buChar char="ü"/>
            </a:pPr>
            <a:r>
              <a:rPr lang="de-DE" sz="2400" dirty="0"/>
              <a:t>11 Grundkurse, davon eine neue Fremdsprache</a:t>
            </a:r>
          </a:p>
          <a:p>
            <a:pPr marL="1077913" lvl="1" indent="-354013">
              <a:buFont typeface="Wingdings" panose="05000000000000000000" pitchFamily="2" charset="2"/>
              <a:buChar char="ü"/>
            </a:pPr>
            <a:r>
              <a:rPr lang="de-DE" sz="2400" dirty="0"/>
              <a:t>12 Grundkurse</a:t>
            </a:r>
          </a:p>
          <a:p>
            <a:pPr marL="1077913" lvl="1" indent="0">
              <a:spcAft>
                <a:spcPts val="600"/>
              </a:spcAft>
              <a:buNone/>
            </a:pPr>
            <a:r>
              <a:rPr lang="de-DE" sz="2400" dirty="0"/>
              <a:t>(11 Grundkurse im 2. Halbjahr)</a:t>
            </a:r>
          </a:p>
          <a:p>
            <a:pPr marL="1077913" lvl="1" indent="-354013">
              <a:buFont typeface="Wingdings" panose="05000000000000000000" pitchFamily="2" charset="2"/>
              <a:buChar char="ü"/>
            </a:pPr>
            <a:r>
              <a:rPr lang="de-DE" sz="2400" dirty="0"/>
              <a:t>11 Grundkurse, 1 Vertiefungskurs</a:t>
            </a:r>
          </a:p>
          <a:p>
            <a:pPr marL="1077913" lvl="1" indent="0">
              <a:spcAft>
                <a:spcPts val="600"/>
              </a:spcAft>
              <a:buNone/>
            </a:pPr>
            <a:r>
              <a:rPr lang="de-DE" sz="2400" dirty="0"/>
              <a:t>(11 Grundkurse im 2. Halbjahr)</a:t>
            </a:r>
          </a:p>
          <a:p>
            <a:pPr marL="1077913" lvl="1" indent="-354013">
              <a:spcAft>
                <a:spcPts val="600"/>
              </a:spcAft>
              <a:buFont typeface="Wingdings" panose="05000000000000000000" pitchFamily="2" charset="2"/>
              <a:buChar char="ü"/>
            </a:pPr>
            <a:r>
              <a:rPr lang="de-DE" sz="2400" dirty="0"/>
              <a:t>10 Grundkurse, 2 Vertiefungskurse</a:t>
            </a:r>
          </a:p>
          <a:p>
            <a:pPr marL="723900" indent="-368300"/>
            <a:r>
              <a:rPr lang="de-DE" sz="2400" dirty="0"/>
              <a:t>maximal  12 Kurse</a:t>
            </a:r>
          </a:p>
          <a:p>
            <a:pPr marL="0" indent="0">
              <a:spcAft>
                <a:spcPts val="600"/>
              </a:spcAft>
              <a:buNone/>
            </a:pPr>
            <a:endParaRPr lang="de-DE" sz="2400" dirty="0"/>
          </a:p>
        </p:txBody>
      </p:sp>
    </p:spTree>
    <p:extLst>
      <p:ext uri="{BB962C8B-B14F-4D97-AF65-F5344CB8AC3E}">
        <p14:creationId xmlns:p14="http://schemas.microsoft.com/office/powerpoint/2010/main" val="4267059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Einführungsphase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400" b="1" dirty="0"/>
              <a:t>„Kritische Kurse“:</a:t>
            </a:r>
          </a:p>
          <a:p>
            <a:pPr marL="804863" indent="-449263">
              <a:buFont typeface="Wingdings" panose="05000000000000000000" pitchFamily="2" charset="2"/>
              <a:buChar char="ü"/>
            </a:pPr>
            <a:r>
              <a:rPr lang="de-DE" sz="2400" dirty="0"/>
              <a:t>Französisch neueinsetzend</a:t>
            </a:r>
          </a:p>
          <a:p>
            <a:pPr marL="804863" indent="-449263">
              <a:buFont typeface="Wingdings" panose="05000000000000000000" pitchFamily="2" charset="2"/>
              <a:buChar char="ü"/>
            </a:pPr>
            <a:r>
              <a:rPr lang="de-DE" sz="2400" dirty="0"/>
              <a:t>Latein neueinsetzend</a:t>
            </a:r>
          </a:p>
          <a:p>
            <a:pPr marL="804863" indent="-449263">
              <a:buFont typeface="Wingdings" panose="05000000000000000000" pitchFamily="2" charset="2"/>
              <a:buChar char="ü"/>
            </a:pPr>
            <a:r>
              <a:rPr lang="de-DE" sz="2400" dirty="0"/>
              <a:t>Spanisch (ab Kl. 8)</a:t>
            </a:r>
          </a:p>
          <a:p>
            <a:pPr marL="804863" indent="-449263">
              <a:buFont typeface="Wingdings" panose="05000000000000000000" pitchFamily="2" charset="2"/>
              <a:buChar char="ü"/>
            </a:pPr>
            <a:r>
              <a:rPr lang="de-DE" sz="2400" dirty="0"/>
              <a:t>Vertiefungskurs Deutsch und Englisch</a:t>
            </a:r>
          </a:p>
          <a:p>
            <a:pPr marL="804863" indent="-449263">
              <a:buFont typeface="Wingdings" panose="05000000000000000000" pitchFamily="2" charset="2"/>
              <a:buChar char="ü"/>
            </a:pPr>
            <a:r>
              <a:rPr lang="de-DE" sz="2400" dirty="0"/>
              <a:t>Vertiefungskurs Französisch</a:t>
            </a:r>
          </a:p>
          <a:p>
            <a:pPr marL="804863" indent="-449263">
              <a:buFont typeface="Wingdings" panose="05000000000000000000" pitchFamily="2" charset="2"/>
              <a:buChar char="ü"/>
            </a:pPr>
            <a:r>
              <a:rPr lang="de-DE" sz="2400" dirty="0"/>
              <a:t>Vertiefungskurs Latein</a:t>
            </a:r>
          </a:p>
          <a:p>
            <a:pPr marL="804863" indent="-449263">
              <a:spcAft>
                <a:spcPts val="600"/>
              </a:spcAft>
              <a:buFont typeface="Wingdings" panose="05000000000000000000" pitchFamily="2" charset="2"/>
              <a:buChar char="ü"/>
            </a:pPr>
            <a:r>
              <a:rPr lang="de-DE" sz="2400" dirty="0"/>
              <a:t>Informatik</a:t>
            </a:r>
          </a:p>
          <a:p>
            <a:pPr marL="0" indent="0">
              <a:buNone/>
            </a:pPr>
            <a:r>
              <a:rPr lang="de-DE" sz="2400" dirty="0"/>
              <a:t>⇒ Ersatzfächer einplanen</a:t>
            </a:r>
          </a:p>
          <a:p>
            <a:pPr marL="0" indent="0">
              <a:spcAft>
                <a:spcPts val="600"/>
              </a:spcAft>
              <a:buNone/>
            </a:pPr>
            <a:endParaRPr lang="de-DE" sz="2400" dirty="0"/>
          </a:p>
        </p:txBody>
      </p:sp>
    </p:spTree>
    <p:extLst>
      <p:ext uri="{BB962C8B-B14F-4D97-AF65-F5344CB8AC3E}">
        <p14:creationId xmlns:p14="http://schemas.microsoft.com/office/powerpoint/2010/main" val="3785643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Einführungsphase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400" b="1" dirty="0"/>
              <a:t>Klausuren (Pflicht):</a:t>
            </a:r>
          </a:p>
          <a:p>
            <a:pPr marL="812800" indent="-457200">
              <a:spcAft>
                <a:spcPts val="600"/>
              </a:spcAft>
              <a:buFont typeface="Wingdings" panose="05000000000000000000" pitchFamily="2" charset="2"/>
              <a:buChar char="ü"/>
            </a:pPr>
            <a:r>
              <a:rPr lang="de-DE" sz="2400" dirty="0"/>
              <a:t>Deutsch</a:t>
            </a:r>
          </a:p>
          <a:p>
            <a:pPr marL="812800" indent="-457200">
              <a:spcAft>
                <a:spcPts val="600"/>
              </a:spcAft>
              <a:buFont typeface="Wingdings" panose="05000000000000000000" pitchFamily="2" charset="2"/>
              <a:buChar char="ü"/>
            </a:pPr>
            <a:r>
              <a:rPr lang="de-DE" sz="2400" dirty="0"/>
              <a:t>alle Fremdsprachen</a:t>
            </a:r>
          </a:p>
          <a:p>
            <a:pPr marL="812800" indent="-457200">
              <a:buFont typeface="Wingdings" panose="05000000000000000000" pitchFamily="2" charset="2"/>
              <a:buChar char="ü"/>
            </a:pPr>
            <a:r>
              <a:rPr lang="de-DE" sz="2400" dirty="0"/>
              <a:t>mindestens eine Gesellschaftswissenschaft</a:t>
            </a:r>
          </a:p>
          <a:p>
            <a:pPr marL="804863" indent="0">
              <a:spcAft>
                <a:spcPts val="600"/>
              </a:spcAft>
              <a:buNone/>
            </a:pPr>
            <a:r>
              <a:rPr lang="de-DE" dirty="0"/>
              <a:t>(nicht Religion, darf zum Halbjahr wechseln)</a:t>
            </a:r>
          </a:p>
          <a:p>
            <a:pPr marL="812800" indent="-457200">
              <a:spcAft>
                <a:spcPts val="600"/>
              </a:spcAft>
              <a:buFont typeface="Wingdings" panose="05000000000000000000" pitchFamily="2" charset="2"/>
              <a:buChar char="ü"/>
            </a:pPr>
            <a:r>
              <a:rPr lang="de-DE" sz="2400" dirty="0"/>
              <a:t>Mathematik</a:t>
            </a:r>
          </a:p>
          <a:p>
            <a:pPr marL="812800" indent="-457200">
              <a:buFont typeface="Wingdings" panose="05000000000000000000" pitchFamily="2" charset="2"/>
              <a:buChar char="ü"/>
            </a:pPr>
            <a:r>
              <a:rPr lang="de-DE" sz="2400" dirty="0"/>
              <a:t>mindestens eine Naturwissenschaft</a:t>
            </a:r>
          </a:p>
          <a:p>
            <a:pPr marL="804863" indent="0">
              <a:buNone/>
            </a:pPr>
            <a:r>
              <a:rPr lang="de-DE" dirty="0"/>
              <a:t>(nicht Informatik, darf zum Halbjahr wechseln)</a:t>
            </a:r>
          </a:p>
          <a:p>
            <a:pPr marL="0" indent="0">
              <a:spcAft>
                <a:spcPts val="600"/>
              </a:spcAft>
              <a:buNone/>
            </a:pPr>
            <a:endParaRPr lang="de-DE" sz="2400" dirty="0"/>
          </a:p>
        </p:txBody>
      </p:sp>
    </p:spTree>
    <p:extLst>
      <p:ext uri="{BB962C8B-B14F-4D97-AF65-F5344CB8AC3E}">
        <p14:creationId xmlns:p14="http://schemas.microsoft.com/office/powerpoint/2010/main" val="4015643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2" name="Rechteck 1">
            <a:extLst>
              <a:ext uri="{FF2B5EF4-FFF2-40B4-BE49-F238E27FC236}">
                <a16:creationId xmlns:a16="http://schemas.microsoft.com/office/drawing/2014/main" id="{B21602F8-E736-4528-889F-B3744A0E6E35}"/>
              </a:ext>
            </a:extLst>
          </p:cNvPr>
          <p:cNvSpPr/>
          <p:nvPr/>
        </p:nvSpPr>
        <p:spPr>
          <a:xfrm>
            <a:off x="1259540" y="1556740"/>
            <a:ext cx="7128990" cy="4124206"/>
          </a:xfrm>
          <a:prstGeom prst="rect">
            <a:avLst/>
          </a:prstGeom>
        </p:spPr>
        <p:txBody>
          <a:bodyPr wrap="square">
            <a:spAutoFit/>
          </a:bodyPr>
          <a:lstStyle/>
          <a:p>
            <a:pPr marL="0" indent="0">
              <a:spcAft>
                <a:spcPts val="600"/>
              </a:spcAft>
              <a:buNone/>
            </a:pPr>
            <a:r>
              <a:rPr lang="de-DE" sz="2800" b="1" dirty="0">
                <a:latin typeface="+mn-lt"/>
              </a:rPr>
              <a:t>Beratungslehrer</a:t>
            </a:r>
            <a:r>
              <a:rPr lang="de-DE" sz="2800" dirty="0">
                <a:latin typeface="+mn-lt"/>
              </a:rPr>
              <a:t> (BL) des Jahrgangs:</a:t>
            </a:r>
          </a:p>
          <a:p>
            <a:pPr marL="723900" indent="-368300"/>
            <a:r>
              <a:rPr lang="de-DE" sz="2800" dirty="0"/>
              <a:t>Frau Kiesenberg</a:t>
            </a:r>
          </a:p>
          <a:p>
            <a:pPr marL="723900" indent="-368300"/>
            <a:r>
              <a:rPr lang="de-DE" sz="2800" dirty="0"/>
              <a:t>Herr Macke</a:t>
            </a:r>
          </a:p>
          <a:p>
            <a:pPr marL="723900" indent="0">
              <a:buNone/>
            </a:pPr>
            <a:r>
              <a:rPr lang="de-DE" sz="2800" dirty="0"/>
              <a:t>⇒ Raum 210</a:t>
            </a:r>
          </a:p>
          <a:p>
            <a:pPr marL="0" indent="0">
              <a:buNone/>
            </a:pPr>
            <a:endParaRPr lang="de-DE" sz="2800" dirty="0">
              <a:latin typeface="+mn-lt"/>
            </a:endParaRPr>
          </a:p>
          <a:p>
            <a:pPr marL="0" indent="0">
              <a:spcAft>
                <a:spcPts val="600"/>
              </a:spcAft>
              <a:buNone/>
            </a:pPr>
            <a:r>
              <a:rPr lang="de-DE" sz="2800" b="1" dirty="0">
                <a:latin typeface="+mn-lt"/>
              </a:rPr>
              <a:t>Oberstufenleitung</a:t>
            </a:r>
            <a:r>
              <a:rPr lang="de-DE" sz="2800" dirty="0">
                <a:latin typeface="+mn-lt"/>
              </a:rPr>
              <a:t>:</a:t>
            </a:r>
          </a:p>
          <a:p>
            <a:pPr marL="723900" indent="-368300"/>
            <a:r>
              <a:rPr lang="de-DE" sz="2800" dirty="0">
                <a:latin typeface="+mn-lt"/>
              </a:rPr>
              <a:t>Herr Macke (Oberstufenkoordinator)</a:t>
            </a:r>
          </a:p>
          <a:p>
            <a:pPr marL="723900" indent="-368300"/>
            <a:r>
              <a:rPr lang="de-DE" sz="2800" dirty="0">
                <a:latin typeface="+mn-lt"/>
              </a:rPr>
              <a:t>Frau Jäkel    (Stellvertreterin)</a:t>
            </a:r>
          </a:p>
          <a:p>
            <a:pPr marL="723900" indent="0">
              <a:buNone/>
            </a:pPr>
            <a:r>
              <a:rPr lang="de-DE" sz="2800" dirty="0">
                <a:latin typeface="+mn-lt"/>
              </a:rPr>
              <a:t>⇒ Raum 210/209B</a:t>
            </a:r>
          </a:p>
        </p:txBody>
      </p:sp>
      <p:sp>
        <p:nvSpPr>
          <p:cNvPr id="4" name="Titel 1">
            <a:extLst>
              <a:ext uri="{FF2B5EF4-FFF2-40B4-BE49-F238E27FC236}">
                <a16:creationId xmlns:a16="http://schemas.microsoft.com/office/drawing/2014/main" id="{DFA84978-29DD-4EF3-84A2-873AD7BB3C79}"/>
              </a:ext>
            </a:extLst>
          </p:cNvPr>
          <p:cNvSpPr>
            <a:spLocks noGrp="1"/>
          </p:cNvSpPr>
          <p:nvPr>
            <p:ph type="title"/>
          </p:nvPr>
        </p:nvSpPr>
        <p:spPr>
          <a:xfrm>
            <a:off x="971500" y="409228"/>
            <a:ext cx="4608640" cy="648072"/>
          </a:xfrm>
        </p:spPr>
        <p:txBody>
          <a:bodyPr/>
          <a:lstStyle/>
          <a:p>
            <a:pPr algn="l"/>
            <a:r>
              <a:rPr lang="de-DE" sz="3200" b="1" dirty="0"/>
              <a:t>Ansprechpartner</a:t>
            </a:r>
          </a:p>
        </p:txBody>
      </p:sp>
    </p:spTree>
    <p:extLst>
      <p:ext uri="{BB962C8B-B14F-4D97-AF65-F5344CB8AC3E}">
        <p14:creationId xmlns:p14="http://schemas.microsoft.com/office/powerpoint/2010/main" val="13598193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Einführungsphase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Klausuren (Wahl):</a:t>
            </a:r>
          </a:p>
          <a:p>
            <a:pPr marL="804863" indent="-449263">
              <a:buFont typeface="Wingdings" panose="05000000000000000000" pitchFamily="2" charset="2"/>
              <a:buChar char="ü"/>
            </a:pPr>
            <a:r>
              <a:rPr lang="de-DE" sz="2600" dirty="0"/>
              <a:t>Empfehlung: alle potentiellen Abiturfächer, zumindest potentielle LK-Fächer</a:t>
            </a:r>
          </a:p>
          <a:p>
            <a:pPr marL="804863" indent="-449263">
              <a:spcAft>
                <a:spcPts val="600"/>
              </a:spcAft>
              <a:buFont typeface="Wingdings" panose="05000000000000000000" pitchFamily="2" charset="2"/>
              <a:buChar char="ü"/>
            </a:pPr>
            <a:r>
              <a:rPr lang="de-DE" sz="2600" dirty="0"/>
              <a:t>(ggf. nur ein Halbjahr)</a:t>
            </a:r>
          </a:p>
          <a:p>
            <a:pPr marL="804863" indent="-449263">
              <a:spcAft>
                <a:spcPts val="1200"/>
              </a:spcAft>
              <a:buFont typeface="Wingdings" panose="05000000000000000000" pitchFamily="2" charset="2"/>
              <a:buChar char="ü"/>
            </a:pPr>
            <a:r>
              <a:rPr lang="de-DE" sz="2600" dirty="0"/>
              <a:t>beliebige, weitere Fächer (nicht Sport)</a:t>
            </a:r>
          </a:p>
          <a:p>
            <a:pPr marL="0" indent="0">
              <a:spcAft>
                <a:spcPts val="600"/>
              </a:spcAft>
              <a:buNone/>
            </a:pPr>
            <a:r>
              <a:rPr lang="de-DE" sz="2600" b="1" dirty="0"/>
              <a:t>Besonderheiten:</a:t>
            </a:r>
          </a:p>
          <a:p>
            <a:pPr marL="804863" indent="-449263">
              <a:spcAft>
                <a:spcPts val="600"/>
              </a:spcAft>
              <a:buFont typeface="Wingdings" panose="05000000000000000000" pitchFamily="2" charset="2"/>
              <a:buChar char="ü"/>
            </a:pPr>
            <a:r>
              <a:rPr lang="de-DE" sz="2600" dirty="0"/>
              <a:t>ggf. Sprachprüfungen statt Klausuren</a:t>
            </a:r>
          </a:p>
          <a:p>
            <a:pPr marL="804863" indent="-449263">
              <a:buFont typeface="Wingdings" panose="05000000000000000000" pitchFamily="2" charset="2"/>
              <a:buChar char="ü"/>
            </a:pPr>
            <a:r>
              <a:rPr lang="de-DE" sz="2600" dirty="0"/>
              <a:t>Zentrale Klausuren in Deutsch und Mathematik</a:t>
            </a:r>
          </a:p>
          <a:p>
            <a:pPr marL="0" indent="0">
              <a:spcAft>
                <a:spcPts val="600"/>
              </a:spcAft>
              <a:buNone/>
            </a:pPr>
            <a:endParaRPr lang="de-DE" sz="2400" dirty="0"/>
          </a:p>
        </p:txBody>
      </p:sp>
    </p:spTree>
    <p:extLst>
      <p:ext uri="{BB962C8B-B14F-4D97-AF65-F5344CB8AC3E}">
        <p14:creationId xmlns:p14="http://schemas.microsoft.com/office/powerpoint/2010/main" val="213208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Einführungsphase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Versetzung:</a:t>
            </a:r>
          </a:p>
          <a:p>
            <a:pPr>
              <a:spcAft>
                <a:spcPts val="600"/>
              </a:spcAft>
            </a:pPr>
            <a:r>
              <a:rPr lang="de-DE" sz="2600" dirty="0"/>
              <a:t>Es zählen:</a:t>
            </a:r>
          </a:p>
          <a:p>
            <a:pPr marL="723900" indent="-368300">
              <a:spcAft>
                <a:spcPts val="600"/>
              </a:spcAft>
              <a:buFont typeface="Wingdings" panose="05000000000000000000" pitchFamily="2" charset="2"/>
              <a:buChar char="ü"/>
            </a:pPr>
            <a:r>
              <a:rPr lang="de-DE" sz="2600" dirty="0"/>
              <a:t>die neun Pflichtkurse</a:t>
            </a:r>
          </a:p>
          <a:p>
            <a:pPr marL="723900" indent="-368300">
              <a:spcAft>
                <a:spcPts val="1200"/>
              </a:spcAft>
              <a:buFont typeface="Wingdings" panose="05000000000000000000" pitchFamily="2" charset="2"/>
              <a:buChar char="ü"/>
            </a:pPr>
            <a:r>
              <a:rPr lang="de-DE" sz="2600" dirty="0"/>
              <a:t>ein weiterer Kurs (bei Real- / Gesamtschülern die zweite Fremdsprache)</a:t>
            </a:r>
          </a:p>
          <a:p>
            <a:pPr>
              <a:spcAft>
                <a:spcPts val="1200"/>
              </a:spcAft>
            </a:pPr>
            <a:r>
              <a:rPr lang="de-DE" sz="2600" dirty="0"/>
              <a:t>Ohne mangelhafte Leistungen ist man versetzt</a:t>
            </a:r>
          </a:p>
          <a:p>
            <a:r>
              <a:rPr lang="de-DE" sz="2600" dirty="0"/>
              <a:t>Weitere Details folgen Anfang der EF</a:t>
            </a:r>
          </a:p>
          <a:p>
            <a:pPr marL="0" indent="0">
              <a:spcAft>
                <a:spcPts val="600"/>
              </a:spcAft>
              <a:buNone/>
            </a:pPr>
            <a:endParaRPr lang="de-DE" sz="2400" dirty="0"/>
          </a:p>
        </p:txBody>
      </p:sp>
    </p:spTree>
    <p:extLst>
      <p:ext uri="{BB962C8B-B14F-4D97-AF65-F5344CB8AC3E}">
        <p14:creationId xmlns:p14="http://schemas.microsoft.com/office/powerpoint/2010/main" val="2984348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endParaRPr lang="de-DE" sz="2400" dirty="0"/>
          </a:p>
        </p:txBody>
      </p:sp>
    </p:spTree>
    <p:extLst>
      <p:ext uri="{BB962C8B-B14F-4D97-AF65-F5344CB8AC3E}">
        <p14:creationId xmlns:p14="http://schemas.microsoft.com/office/powerpoint/2010/main" val="4216329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400" b="1" dirty="0"/>
              <a:t>Stundenumfang:</a:t>
            </a:r>
          </a:p>
          <a:p>
            <a:pPr marL="723900" indent="-368300">
              <a:spcAft>
                <a:spcPts val="600"/>
              </a:spcAft>
            </a:pPr>
            <a:r>
              <a:rPr lang="de-DE" sz="2400" dirty="0"/>
              <a:t>im Durchschnitt mindestens 34 </a:t>
            </a:r>
            <a:r>
              <a:rPr lang="de-DE" sz="2400" dirty="0" err="1"/>
              <a:t>Ustd</a:t>
            </a:r>
            <a:r>
              <a:rPr lang="de-DE" sz="2400" dirty="0"/>
              <a:t>.</a:t>
            </a:r>
          </a:p>
          <a:p>
            <a:pPr marL="723900" indent="-368300"/>
            <a:r>
              <a:rPr lang="de-DE" sz="2400" dirty="0"/>
              <a:t>Beispiele:</a:t>
            </a:r>
          </a:p>
          <a:p>
            <a:pPr marL="1084263" lvl="1" indent="-360363">
              <a:buFont typeface="Wingdings" panose="05000000000000000000" pitchFamily="2" charset="2"/>
              <a:buChar char="ü"/>
            </a:pPr>
            <a:r>
              <a:rPr lang="de-DE" sz="2400" dirty="0"/>
              <a:t>2 Leistungskurse, 8 Grundkurse</a:t>
            </a:r>
          </a:p>
          <a:p>
            <a:pPr marL="1084263" lvl="1" indent="-360363">
              <a:spcAft>
                <a:spcPts val="600"/>
              </a:spcAft>
              <a:buFont typeface="Wingdings" panose="05000000000000000000" pitchFamily="2" charset="2"/>
              <a:buChar char="ü"/>
            </a:pPr>
            <a:r>
              <a:rPr lang="de-DE" sz="2400" dirty="0"/>
              <a:t>2 Leistungskurse, 7 Grundkurse, 2 Zusatzkurse</a:t>
            </a:r>
          </a:p>
          <a:p>
            <a:pPr marL="723900" indent="-368300"/>
            <a:r>
              <a:rPr lang="de-DE" sz="2400" dirty="0"/>
              <a:t>maximal 2 Leistungskurse und 8 Grundkurse (plus Literatur, Vokal- oder Instrumentalpraxis, Projektkurse, Zusatzkurse) passen in den Stundenplan</a:t>
            </a:r>
          </a:p>
          <a:p>
            <a:pPr marL="0" indent="0">
              <a:spcAft>
                <a:spcPts val="600"/>
              </a:spcAft>
              <a:buNone/>
            </a:pPr>
            <a:endParaRPr lang="de-DE" sz="2400" dirty="0"/>
          </a:p>
        </p:txBody>
      </p:sp>
    </p:spTree>
    <p:extLst>
      <p:ext uri="{BB962C8B-B14F-4D97-AF65-F5344CB8AC3E}">
        <p14:creationId xmlns:p14="http://schemas.microsoft.com/office/powerpoint/2010/main" val="960248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Kursanzahlen:</a:t>
            </a:r>
          </a:p>
          <a:p>
            <a:pPr marL="723900" indent="-368300">
              <a:spcAft>
                <a:spcPts val="600"/>
              </a:spcAft>
            </a:pPr>
            <a:r>
              <a:rPr lang="de-DE" sz="2600" dirty="0"/>
              <a:t>8 Leistungskurse</a:t>
            </a:r>
          </a:p>
          <a:p>
            <a:pPr marL="723900" indent="-368300">
              <a:spcAft>
                <a:spcPts val="600"/>
              </a:spcAft>
            </a:pPr>
            <a:r>
              <a:rPr lang="de-DE" sz="2600" dirty="0"/>
              <a:t>mindestens 30 Grund-, Zusatz- bzw. Projektkurse</a:t>
            </a:r>
          </a:p>
          <a:p>
            <a:pPr marL="723900" indent="-368300"/>
            <a:r>
              <a:rPr lang="de-DE" sz="2600" dirty="0"/>
              <a:t>mehr Kurse führen zu mehr zulässigen Defizitkursen</a:t>
            </a:r>
          </a:p>
          <a:p>
            <a:pPr marL="0" indent="0">
              <a:spcAft>
                <a:spcPts val="600"/>
              </a:spcAft>
              <a:buNone/>
            </a:pPr>
            <a:endParaRPr lang="de-DE" sz="2400" dirty="0"/>
          </a:p>
        </p:txBody>
      </p:sp>
    </p:spTree>
    <p:extLst>
      <p:ext uri="{BB962C8B-B14F-4D97-AF65-F5344CB8AC3E}">
        <p14:creationId xmlns:p14="http://schemas.microsoft.com/office/powerpoint/2010/main" val="3237246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Pflichtbelegungen:</a:t>
            </a:r>
          </a:p>
          <a:p>
            <a:pPr marL="723900" indent="-368300">
              <a:spcAft>
                <a:spcPts val="600"/>
              </a:spcAft>
            </a:pPr>
            <a:r>
              <a:rPr lang="de-DE" sz="2800" dirty="0"/>
              <a:t>Deutsch in Q1 &amp; Q2</a:t>
            </a:r>
          </a:p>
          <a:p>
            <a:pPr marL="723900" indent="-368300">
              <a:spcAft>
                <a:spcPts val="600"/>
              </a:spcAft>
            </a:pPr>
            <a:r>
              <a:rPr lang="de-DE" sz="2800" dirty="0"/>
              <a:t>Fremdsprache (auch neu) in Q1 &amp; Q2</a:t>
            </a:r>
          </a:p>
          <a:p>
            <a:pPr marL="723900" indent="-368300">
              <a:spcAft>
                <a:spcPts val="600"/>
              </a:spcAft>
            </a:pPr>
            <a:r>
              <a:rPr lang="de-DE" sz="2800" dirty="0"/>
              <a:t>Kunst, Musik, Literatur, Vokalpraxis oder Instrumentalpraxis in Q1</a:t>
            </a:r>
          </a:p>
          <a:p>
            <a:pPr marL="723900" indent="-368300">
              <a:spcAft>
                <a:spcPts val="600"/>
              </a:spcAft>
            </a:pPr>
            <a:r>
              <a:rPr lang="de-DE" sz="2800" dirty="0"/>
              <a:t>Religion oder Philosophie in Q1</a:t>
            </a:r>
          </a:p>
          <a:p>
            <a:pPr marL="723900" indent="-368300">
              <a:spcAft>
                <a:spcPts val="600"/>
              </a:spcAft>
            </a:pPr>
            <a:r>
              <a:rPr lang="de-DE" sz="2800" dirty="0"/>
              <a:t>eine Gesellschaftswissenschaft in Q1 &amp; Q2</a:t>
            </a:r>
          </a:p>
          <a:p>
            <a:pPr marL="723900" indent="-368300"/>
            <a:r>
              <a:rPr lang="de-DE" sz="2800" dirty="0"/>
              <a:t>Geschichte in Q1 oder als Zusatzkurs in Q2</a:t>
            </a:r>
          </a:p>
          <a:p>
            <a:pPr marL="0" indent="0">
              <a:spcAft>
                <a:spcPts val="600"/>
              </a:spcAft>
              <a:buNone/>
            </a:pPr>
            <a:endParaRPr lang="de-DE" sz="2400" dirty="0"/>
          </a:p>
        </p:txBody>
      </p:sp>
    </p:spTree>
    <p:extLst>
      <p:ext uri="{BB962C8B-B14F-4D97-AF65-F5344CB8AC3E}">
        <p14:creationId xmlns:p14="http://schemas.microsoft.com/office/powerpoint/2010/main" val="3726125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Pflichtbelegungen:</a:t>
            </a:r>
          </a:p>
          <a:p>
            <a:pPr marL="723900" indent="-368300">
              <a:spcAft>
                <a:spcPts val="600"/>
              </a:spcAft>
            </a:pPr>
            <a:r>
              <a:rPr lang="de-DE" sz="2800" dirty="0"/>
              <a:t>Sozialwissenschaften in Q1 oder als Zusatzkurs in Q2</a:t>
            </a:r>
          </a:p>
          <a:p>
            <a:pPr marL="723900" indent="-368300">
              <a:spcAft>
                <a:spcPts val="600"/>
              </a:spcAft>
            </a:pPr>
            <a:r>
              <a:rPr lang="de-DE" sz="2800" dirty="0"/>
              <a:t>Mathematik in Q1 &amp; Q2</a:t>
            </a:r>
          </a:p>
          <a:p>
            <a:pPr marL="723900" indent="-368300">
              <a:spcAft>
                <a:spcPts val="600"/>
              </a:spcAft>
            </a:pPr>
            <a:r>
              <a:rPr lang="de-DE" sz="2800" dirty="0"/>
              <a:t>Biologie oder Chemie oder Physik in Q1 &amp; Q2</a:t>
            </a:r>
          </a:p>
          <a:p>
            <a:pPr marL="723900" indent="-368300"/>
            <a:r>
              <a:rPr lang="de-DE" sz="2800" dirty="0"/>
              <a:t>Sport in Q1 &amp; Q2</a:t>
            </a:r>
          </a:p>
          <a:p>
            <a:pPr marL="0" indent="0">
              <a:spcAft>
                <a:spcPts val="600"/>
              </a:spcAft>
              <a:buNone/>
            </a:pPr>
            <a:endParaRPr lang="de-DE" sz="2400" dirty="0"/>
          </a:p>
        </p:txBody>
      </p:sp>
    </p:spTree>
    <p:extLst>
      <p:ext uri="{BB962C8B-B14F-4D97-AF65-F5344CB8AC3E}">
        <p14:creationId xmlns:p14="http://schemas.microsoft.com/office/powerpoint/2010/main" val="2567649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Pflichtbelegungen:</a:t>
            </a:r>
          </a:p>
          <a:p>
            <a:pPr marL="723900" indent="-368300"/>
            <a:r>
              <a:rPr lang="de-DE" sz="2600" dirty="0"/>
              <a:t>für Realschüler / Gesamtschüler</a:t>
            </a:r>
          </a:p>
          <a:p>
            <a:pPr marL="1084263" lvl="1" indent="-360363">
              <a:spcAft>
                <a:spcPts val="600"/>
              </a:spcAft>
              <a:buFont typeface="Wingdings" panose="05000000000000000000" pitchFamily="2" charset="2"/>
              <a:buChar char="ü"/>
            </a:pPr>
            <a:r>
              <a:rPr lang="de-DE" sz="2600" dirty="0"/>
              <a:t>die neue, zweite Fremdsprache aus der EF in Q1 &amp; Q2</a:t>
            </a:r>
          </a:p>
          <a:p>
            <a:pPr marL="723900" indent="-368300"/>
            <a:r>
              <a:rPr lang="de-DE" sz="2600" dirty="0"/>
              <a:t>Schwerpunkt in Q1 &amp; Q2:</a:t>
            </a:r>
          </a:p>
          <a:p>
            <a:pPr marL="1084263" lvl="1" indent="-360363">
              <a:buFont typeface="Wingdings" panose="05000000000000000000" pitchFamily="2" charset="2"/>
              <a:buChar char="ü"/>
            </a:pPr>
            <a:r>
              <a:rPr lang="de-DE" sz="2600" dirty="0"/>
              <a:t>eine zusätzliche Fremdsprache (auch neu)</a:t>
            </a:r>
          </a:p>
          <a:p>
            <a:pPr marL="0" lvl="1" indent="0" algn="ctr">
              <a:buNone/>
            </a:pPr>
            <a:r>
              <a:rPr lang="de-DE" sz="2600" dirty="0"/>
              <a:t>oder</a:t>
            </a:r>
          </a:p>
          <a:p>
            <a:pPr marL="1084263" lvl="1" indent="-360363">
              <a:spcAft>
                <a:spcPts val="600"/>
              </a:spcAft>
              <a:buFont typeface="Wingdings" panose="05000000000000000000" pitchFamily="2" charset="2"/>
              <a:buChar char="ü"/>
            </a:pPr>
            <a:r>
              <a:rPr lang="de-DE" sz="2600" dirty="0"/>
              <a:t>eine zusätzliche Naturwissenschaft (auch IF)</a:t>
            </a:r>
          </a:p>
          <a:p>
            <a:pPr marL="723900" indent="-368300"/>
            <a:r>
              <a:rPr lang="de-DE" sz="2600" dirty="0"/>
              <a:t>Abiturfächer in Q1 &amp; Q2</a:t>
            </a:r>
          </a:p>
          <a:p>
            <a:pPr marL="0" indent="0">
              <a:spcAft>
                <a:spcPts val="600"/>
              </a:spcAft>
              <a:buNone/>
            </a:pPr>
            <a:endParaRPr lang="de-DE" sz="2400" dirty="0"/>
          </a:p>
        </p:txBody>
      </p:sp>
    </p:spTree>
    <p:extLst>
      <p:ext uri="{BB962C8B-B14F-4D97-AF65-F5344CB8AC3E}">
        <p14:creationId xmlns:p14="http://schemas.microsoft.com/office/powerpoint/2010/main" val="1908668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Auswahl der Leistungskurse:</a:t>
            </a:r>
          </a:p>
          <a:p>
            <a:pPr marL="723900" indent="-368300">
              <a:spcAft>
                <a:spcPts val="600"/>
              </a:spcAft>
            </a:pPr>
            <a:r>
              <a:rPr lang="de-DE" sz="2800" dirty="0"/>
              <a:t>Auswahl des </a:t>
            </a:r>
            <a:r>
              <a:rPr lang="de-DE" sz="2800" u="sng" dirty="0"/>
              <a:t>ersten</a:t>
            </a:r>
            <a:r>
              <a:rPr lang="de-DE" sz="2800" dirty="0"/>
              <a:t> Leistungskurses</a:t>
            </a:r>
          </a:p>
          <a:p>
            <a:pPr marL="1160463" indent="-436563">
              <a:spcAft>
                <a:spcPts val="600"/>
              </a:spcAft>
              <a:buFont typeface="Wingdings" panose="05000000000000000000" pitchFamily="2" charset="2"/>
              <a:buChar char="ü"/>
            </a:pPr>
            <a:r>
              <a:rPr lang="de-DE" sz="2800" dirty="0"/>
              <a:t>Deutsch</a:t>
            </a:r>
          </a:p>
          <a:p>
            <a:pPr marL="1160463" indent="-436563">
              <a:spcAft>
                <a:spcPts val="600"/>
              </a:spcAft>
              <a:buFont typeface="Wingdings" panose="05000000000000000000" pitchFamily="2" charset="2"/>
              <a:buChar char="ü"/>
            </a:pPr>
            <a:r>
              <a:rPr lang="de-DE" sz="2800" dirty="0"/>
              <a:t>Fremdsprache aus der Sek I (E, F, S)</a:t>
            </a:r>
          </a:p>
          <a:p>
            <a:pPr marL="1160463" indent="-436563">
              <a:spcAft>
                <a:spcPts val="600"/>
              </a:spcAft>
              <a:buFont typeface="Wingdings" panose="05000000000000000000" pitchFamily="2" charset="2"/>
              <a:buChar char="ü"/>
            </a:pPr>
            <a:r>
              <a:rPr lang="de-DE" sz="2800" dirty="0"/>
              <a:t>Mathematik</a:t>
            </a:r>
          </a:p>
          <a:p>
            <a:pPr marL="1160463" indent="-436563">
              <a:buFont typeface="Wingdings" panose="05000000000000000000" pitchFamily="2" charset="2"/>
              <a:buChar char="ü"/>
            </a:pPr>
            <a:r>
              <a:rPr lang="de-DE" sz="2800" dirty="0"/>
              <a:t>Naturwissenschaft</a:t>
            </a:r>
          </a:p>
          <a:p>
            <a:pPr marL="0" indent="0">
              <a:spcAft>
                <a:spcPts val="600"/>
              </a:spcAft>
              <a:buNone/>
            </a:pPr>
            <a:endParaRPr lang="de-DE" sz="2400" dirty="0"/>
          </a:p>
        </p:txBody>
      </p:sp>
    </p:spTree>
    <p:extLst>
      <p:ext uri="{BB962C8B-B14F-4D97-AF65-F5344CB8AC3E}">
        <p14:creationId xmlns:p14="http://schemas.microsoft.com/office/powerpoint/2010/main" val="1483538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Auswahl der Leistungskurse:</a:t>
            </a:r>
          </a:p>
          <a:p>
            <a:pPr marL="723900" indent="-368300">
              <a:spcAft>
                <a:spcPts val="600"/>
              </a:spcAft>
            </a:pPr>
            <a:r>
              <a:rPr lang="de-DE" sz="2800" dirty="0"/>
              <a:t>Auswahl des </a:t>
            </a:r>
            <a:r>
              <a:rPr lang="de-DE" sz="2800" u="sng" dirty="0"/>
              <a:t>zweiten</a:t>
            </a:r>
            <a:r>
              <a:rPr lang="de-DE" sz="2800" dirty="0"/>
              <a:t> Leistungskurses</a:t>
            </a:r>
          </a:p>
          <a:p>
            <a:pPr marL="1160463" indent="-436563">
              <a:spcAft>
                <a:spcPts val="600"/>
              </a:spcAft>
              <a:buFont typeface="Wingdings" panose="05000000000000000000" pitchFamily="2" charset="2"/>
              <a:buChar char="ü"/>
            </a:pPr>
            <a:r>
              <a:rPr lang="de-DE" sz="2800" dirty="0"/>
              <a:t>alle angebotenen Fächer</a:t>
            </a:r>
          </a:p>
          <a:p>
            <a:pPr marL="1160463" indent="-436563">
              <a:buFont typeface="Wingdings" panose="05000000000000000000" pitchFamily="2" charset="2"/>
              <a:buChar char="ü"/>
            </a:pPr>
            <a:r>
              <a:rPr lang="de-DE" sz="2800" dirty="0"/>
              <a:t>Ausnahme: Keine zweite Naturwissenschaft (Bedingungen der Abiturfächer nicht erfüllbar)</a:t>
            </a:r>
          </a:p>
          <a:p>
            <a:pPr marL="0" indent="0">
              <a:spcAft>
                <a:spcPts val="600"/>
              </a:spcAft>
              <a:buNone/>
            </a:pPr>
            <a:endParaRPr lang="de-DE" sz="2400" dirty="0"/>
          </a:p>
        </p:txBody>
      </p:sp>
    </p:spTree>
    <p:extLst>
      <p:ext uri="{BB962C8B-B14F-4D97-AF65-F5344CB8AC3E}">
        <p14:creationId xmlns:p14="http://schemas.microsoft.com/office/powerpoint/2010/main" val="5739649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draußen, Person, stehend, Mann enthält.&#10;&#10;Automatisch generierte Beschreibung">
            <a:extLst>
              <a:ext uri="{FF2B5EF4-FFF2-40B4-BE49-F238E27FC236}">
                <a16:creationId xmlns:a16="http://schemas.microsoft.com/office/drawing/2014/main" id="{022CD37B-6B25-401A-AAC8-5F21CC036C89}"/>
              </a:ext>
            </a:extLst>
          </p:cNvPr>
          <p:cNvPicPr>
            <a:picLocks noGrp="1" noChangeAspect="1"/>
          </p:cNvPicPr>
          <p:nvPr>
            <p:ph idx="1"/>
          </p:nvPr>
        </p:nvPicPr>
        <p:blipFill rotWithShape="1">
          <a:blip r:embed="rId2"/>
          <a:srcRect r="46843"/>
          <a:stretch/>
        </p:blipFill>
        <p:spPr>
          <a:xfrm>
            <a:off x="4574246" y="1844780"/>
            <a:ext cx="2736380" cy="3436112"/>
          </a:xfrm>
        </p:spPr>
      </p:pic>
      <p:pic>
        <p:nvPicPr>
          <p:cNvPr id="10" name="Grafik 9" descr="Ein Bild, das draußen, Person, stehend, Frau enthält.&#10;&#10;Automatisch generierte Beschreibung">
            <a:extLst>
              <a:ext uri="{FF2B5EF4-FFF2-40B4-BE49-F238E27FC236}">
                <a16:creationId xmlns:a16="http://schemas.microsoft.com/office/drawing/2014/main" id="{912B279C-9513-4EAE-B2A4-BE4F2E5DCFE1}"/>
              </a:ext>
            </a:extLst>
          </p:cNvPr>
          <p:cNvPicPr>
            <a:picLocks noChangeAspect="1"/>
          </p:cNvPicPr>
          <p:nvPr/>
        </p:nvPicPr>
        <p:blipFill rotWithShape="1">
          <a:blip r:embed="rId3"/>
          <a:srcRect l="8655" t="12774" r="55906"/>
          <a:stretch/>
        </p:blipFill>
        <p:spPr>
          <a:xfrm>
            <a:off x="2267680" y="1844780"/>
            <a:ext cx="2088290" cy="3430992"/>
          </a:xfrm>
          <a:prstGeom prst="rect">
            <a:avLst/>
          </a:prstGeom>
        </p:spPr>
      </p:pic>
      <p:sp>
        <p:nvSpPr>
          <p:cNvPr id="11" name="Titel 1">
            <a:extLst>
              <a:ext uri="{FF2B5EF4-FFF2-40B4-BE49-F238E27FC236}">
                <a16:creationId xmlns:a16="http://schemas.microsoft.com/office/drawing/2014/main" id="{7C4FEB13-0202-4E5F-9B33-8E7B6ADFC5CA}"/>
              </a:ext>
            </a:extLst>
          </p:cNvPr>
          <p:cNvSpPr>
            <a:spLocks noGrp="1"/>
          </p:cNvSpPr>
          <p:nvPr>
            <p:ph type="title"/>
          </p:nvPr>
        </p:nvSpPr>
        <p:spPr>
          <a:xfrm>
            <a:off x="3714235" y="764630"/>
            <a:ext cx="1711040" cy="1325563"/>
          </a:xfrm>
        </p:spPr>
        <p:txBody>
          <a:bodyPr/>
          <a:lstStyle/>
          <a:p>
            <a:pPr algn="l"/>
            <a:r>
              <a:rPr lang="de-DE" sz="3200" b="1" dirty="0"/>
              <a:t>Die BLs</a:t>
            </a:r>
          </a:p>
        </p:txBody>
      </p:sp>
    </p:spTree>
    <p:extLst>
      <p:ext uri="{BB962C8B-B14F-4D97-AF65-F5344CB8AC3E}">
        <p14:creationId xmlns:p14="http://schemas.microsoft.com/office/powerpoint/2010/main" val="7918257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„Kritische Leistungskurse“:</a:t>
            </a:r>
          </a:p>
          <a:p>
            <a:pPr marL="812800" indent="-457200">
              <a:buFont typeface="Wingdings" panose="05000000000000000000" pitchFamily="2" charset="2"/>
              <a:buChar char="ü"/>
            </a:pPr>
            <a:r>
              <a:rPr lang="de-DE" sz="2800" dirty="0"/>
              <a:t>Spanisch</a:t>
            </a:r>
          </a:p>
          <a:p>
            <a:pPr marL="812800" indent="-457200">
              <a:buFont typeface="Wingdings" panose="05000000000000000000" pitchFamily="2" charset="2"/>
              <a:buChar char="ü"/>
            </a:pPr>
            <a:r>
              <a:rPr lang="de-DE" sz="2800" dirty="0"/>
              <a:t>Musik</a:t>
            </a:r>
          </a:p>
          <a:p>
            <a:pPr marL="812800" indent="-457200">
              <a:spcAft>
                <a:spcPts val="600"/>
              </a:spcAft>
              <a:buFont typeface="Wingdings" panose="05000000000000000000" pitchFamily="2" charset="2"/>
              <a:buChar char="ü"/>
            </a:pPr>
            <a:r>
              <a:rPr lang="de-DE" sz="2800" dirty="0"/>
              <a:t>Chemie</a:t>
            </a:r>
          </a:p>
          <a:p>
            <a:pPr marL="812800" indent="-457200">
              <a:spcAft>
                <a:spcPts val="600"/>
              </a:spcAft>
              <a:buFont typeface="Wingdings" panose="05000000000000000000" pitchFamily="2" charset="2"/>
              <a:buChar char="ü"/>
            </a:pPr>
            <a:r>
              <a:rPr lang="de-DE" sz="2800" dirty="0"/>
              <a:t>Latein</a:t>
            </a:r>
          </a:p>
          <a:p>
            <a:pPr marL="812800" indent="-457200">
              <a:buClr>
                <a:schemeClr val="tx1">
                  <a:lumMod val="65000"/>
                  <a:lumOff val="35000"/>
                </a:schemeClr>
              </a:buClr>
              <a:buFont typeface="Wingdings" panose="05000000000000000000" pitchFamily="2" charset="2"/>
              <a:buChar char="ü"/>
            </a:pPr>
            <a:r>
              <a:rPr lang="de-DE" sz="2800" dirty="0"/>
              <a:t>Französisch</a:t>
            </a:r>
          </a:p>
          <a:p>
            <a:pPr marL="812800" indent="-457200">
              <a:spcAft>
                <a:spcPts val="600"/>
              </a:spcAft>
              <a:buClr>
                <a:schemeClr val="tx1">
                  <a:lumMod val="65000"/>
                  <a:lumOff val="35000"/>
                </a:schemeClr>
              </a:buClr>
              <a:buFont typeface="Wingdings" panose="05000000000000000000" pitchFamily="2" charset="2"/>
              <a:buChar char="ü"/>
            </a:pPr>
            <a:r>
              <a:rPr lang="de-DE" sz="2800" i="1" dirty="0">
                <a:solidFill>
                  <a:schemeClr val="tx1">
                    <a:lumMod val="65000"/>
                    <a:lumOff val="35000"/>
                  </a:schemeClr>
                </a:solidFill>
              </a:rPr>
              <a:t>Physik</a:t>
            </a:r>
          </a:p>
          <a:p>
            <a:pPr marL="0" indent="0">
              <a:buNone/>
            </a:pPr>
            <a:r>
              <a:rPr lang="de-DE" sz="2800" dirty="0"/>
              <a:t>⇒ Alternativen einplanen</a:t>
            </a:r>
          </a:p>
          <a:p>
            <a:pPr marL="0" indent="0">
              <a:spcAft>
                <a:spcPts val="600"/>
              </a:spcAft>
              <a:buNone/>
            </a:pPr>
            <a:endParaRPr lang="de-DE" sz="2400" dirty="0"/>
          </a:p>
        </p:txBody>
      </p:sp>
    </p:spTree>
    <p:extLst>
      <p:ext uri="{BB962C8B-B14F-4D97-AF65-F5344CB8AC3E}">
        <p14:creationId xmlns:p14="http://schemas.microsoft.com/office/powerpoint/2010/main" val="2421735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600" b="1" dirty="0"/>
              <a:t>Auswahl der (weiteren) Abiturfächer:</a:t>
            </a:r>
          </a:p>
          <a:p>
            <a:pPr marL="723900" indent="-368300"/>
            <a:r>
              <a:rPr lang="de-DE" sz="2600" dirty="0"/>
              <a:t>zwei Kernfächer</a:t>
            </a:r>
          </a:p>
          <a:p>
            <a:pPr marL="1160463" lvl="1" indent="-436563">
              <a:buFont typeface="Wingdings" panose="05000000000000000000" pitchFamily="2" charset="2"/>
              <a:buChar char="ü"/>
            </a:pPr>
            <a:r>
              <a:rPr lang="de-DE" sz="2600" dirty="0"/>
              <a:t>Deutsch</a:t>
            </a:r>
          </a:p>
          <a:p>
            <a:pPr marL="1160463" lvl="1" indent="-436563">
              <a:buFont typeface="Wingdings" panose="05000000000000000000" pitchFamily="2" charset="2"/>
              <a:buChar char="ü"/>
            </a:pPr>
            <a:r>
              <a:rPr lang="de-DE" sz="2600" dirty="0"/>
              <a:t>Fremdsprache</a:t>
            </a:r>
          </a:p>
          <a:p>
            <a:pPr marL="1160463" lvl="1" indent="-436563">
              <a:spcAft>
                <a:spcPts val="600"/>
              </a:spcAft>
              <a:buFont typeface="Wingdings" panose="05000000000000000000" pitchFamily="2" charset="2"/>
              <a:buChar char="ü"/>
            </a:pPr>
            <a:r>
              <a:rPr lang="de-DE" sz="2600" dirty="0"/>
              <a:t>Mathematik</a:t>
            </a:r>
          </a:p>
          <a:p>
            <a:pPr marL="723900" indent="-368300">
              <a:spcAft>
                <a:spcPts val="600"/>
              </a:spcAft>
            </a:pPr>
            <a:r>
              <a:rPr lang="de-DE" sz="2600" dirty="0"/>
              <a:t>ein gesellschaftswissenschaftliches Fach</a:t>
            </a:r>
          </a:p>
          <a:p>
            <a:pPr marL="723900" indent="-368300"/>
            <a:r>
              <a:rPr lang="de-DE" sz="2600" dirty="0"/>
              <a:t>wenn nicht Mathematik gewählt wurde:</a:t>
            </a:r>
          </a:p>
          <a:p>
            <a:pPr marL="723900" indent="0">
              <a:spcAft>
                <a:spcPts val="600"/>
              </a:spcAft>
              <a:buNone/>
            </a:pPr>
            <a:r>
              <a:rPr lang="de-DE" sz="2600" dirty="0"/>
              <a:t>ein naturwissenschaftlich-technisches Fach</a:t>
            </a:r>
          </a:p>
          <a:p>
            <a:pPr marL="723900" indent="-368300"/>
            <a:r>
              <a:rPr lang="de-DE" sz="2600" u="sng" dirty="0"/>
              <a:t>nicht</a:t>
            </a:r>
            <a:r>
              <a:rPr lang="de-DE" sz="2600" dirty="0"/>
              <a:t> Sport</a:t>
            </a:r>
          </a:p>
          <a:p>
            <a:pPr marL="0" indent="0">
              <a:spcAft>
                <a:spcPts val="600"/>
              </a:spcAft>
              <a:buNone/>
            </a:pPr>
            <a:endParaRPr lang="de-DE" sz="2400" dirty="0"/>
          </a:p>
        </p:txBody>
      </p:sp>
    </p:spTree>
    <p:extLst>
      <p:ext uri="{BB962C8B-B14F-4D97-AF65-F5344CB8AC3E}">
        <p14:creationId xmlns:p14="http://schemas.microsoft.com/office/powerpoint/2010/main" val="3667872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Wahlkurse:</a:t>
            </a:r>
          </a:p>
          <a:p>
            <a:pPr marL="723900" indent="-368300">
              <a:spcAft>
                <a:spcPts val="600"/>
              </a:spcAft>
            </a:pPr>
            <a:r>
              <a:rPr lang="de-DE" sz="2800" dirty="0"/>
              <a:t>zum Erreichen der Pflichtstundenzahl</a:t>
            </a:r>
          </a:p>
          <a:p>
            <a:pPr marL="723900" indent="-368300"/>
            <a:r>
              <a:rPr lang="de-DE" sz="2800" dirty="0"/>
              <a:t>zum Erreichen der Pflichtkurszahl</a:t>
            </a:r>
          </a:p>
          <a:p>
            <a:endParaRPr lang="de-DE" sz="2800" dirty="0"/>
          </a:p>
          <a:p>
            <a:pPr marL="1160463" indent="-436563">
              <a:buFont typeface="Wingdings" panose="05000000000000000000" pitchFamily="2" charset="2"/>
              <a:buChar char="ü"/>
            </a:pPr>
            <a:r>
              <a:rPr lang="de-DE" sz="2400" dirty="0"/>
              <a:t>weitere Grundkurse </a:t>
            </a:r>
          </a:p>
          <a:p>
            <a:pPr marL="0" indent="0" algn="ctr">
              <a:buNone/>
            </a:pPr>
            <a:r>
              <a:rPr lang="de-DE" sz="2400" dirty="0"/>
              <a:t>oder</a:t>
            </a:r>
          </a:p>
          <a:p>
            <a:pPr marL="1160463" indent="-436563">
              <a:buFont typeface="Wingdings" panose="05000000000000000000" pitchFamily="2" charset="2"/>
              <a:buChar char="ü"/>
            </a:pPr>
            <a:r>
              <a:rPr lang="de-DE" sz="2400" dirty="0"/>
              <a:t>zwei Projektkurse</a:t>
            </a:r>
          </a:p>
          <a:p>
            <a:pPr marL="0" indent="0" algn="ctr">
              <a:buNone/>
            </a:pPr>
            <a:r>
              <a:rPr lang="de-DE" sz="2400" dirty="0"/>
              <a:t>oder</a:t>
            </a:r>
          </a:p>
          <a:p>
            <a:pPr marL="1160463" indent="-436563">
              <a:buFont typeface="Wingdings" panose="05000000000000000000" pitchFamily="2" charset="2"/>
              <a:buChar char="ü"/>
            </a:pPr>
            <a:r>
              <a:rPr lang="de-DE" sz="2400" dirty="0">
                <a:solidFill>
                  <a:srgbClr val="AAAAAA"/>
                </a:solidFill>
              </a:rPr>
              <a:t>maximal drei Vertiefungskurse</a:t>
            </a:r>
          </a:p>
          <a:p>
            <a:pPr marL="0" indent="0">
              <a:spcAft>
                <a:spcPts val="600"/>
              </a:spcAft>
              <a:buNone/>
            </a:pPr>
            <a:endParaRPr lang="de-DE" sz="2400" dirty="0"/>
          </a:p>
        </p:txBody>
      </p:sp>
    </p:spTree>
    <p:extLst>
      <p:ext uri="{BB962C8B-B14F-4D97-AF65-F5344CB8AC3E}">
        <p14:creationId xmlns:p14="http://schemas.microsoft.com/office/powerpoint/2010/main" val="2984339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Überprüfung:</a:t>
            </a:r>
          </a:p>
          <a:p>
            <a:pPr marL="723900" indent="-368300">
              <a:spcAft>
                <a:spcPts val="600"/>
              </a:spcAft>
            </a:pPr>
            <a:r>
              <a:rPr lang="de-DE" sz="2800" dirty="0"/>
              <a:t>im Durchschnitt mindestens 34 </a:t>
            </a:r>
            <a:r>
              <a:rPr lang="de-DE" sz="2800" dirty="0" err="1"/>
              <a:t>Ustd</a:t>
            </a:r>
            <a:r>
              <a:rPr lang="de-DE" sz="2800" dirty="0"/>
              <a:t>.</a:t>
            </a:r>
          </a:p>
          <a:p>
            <a:pPr marL="723900" indent="-368300">
              <a:spcAft>
                <a:spcPts val="600"/>
              </a:spcAft>
            </a:pPr>
            <a:r>
              <a:rPr lang="de-DE" sz="2800" dirty="0"/>
              <a:t>8 Leistungskurse</a:t>
            </a:r>
          </a:p>
          <a:p>
            <a:pPr marL="723900" indent="-368300">
              <a:spcAft>
                <a:spcPts val="600"/>
              </a:spcAft>
            </a:pPr>
            <a:r>
              <a:rPr lang="de-DE" sz="2800" dirty="0"/>
              <a:t>mindestens 30 Grund- und Projektkurse</a:t>
            </a:r>
          </a:p>
          <a:p>
            <a:pPr marL="723900" indent="-368300"/>
            <a:r>
              <a:rPr lang="de-DE" sz="2800" dirty="0"/>
              <a:t>maximal  2 Leistungskurse und 8 Grundkurse</a:t>
            </a:r>
          </a:p>
          <a:p>
            <a:pPr marL="723900" indent="0">
              <a:buNone/>
            </a:pPr>
            <a:r>
              <a:rPr lang="de-DE" sz="2800" dirty="0"/>
              <a:t>(plus Literatur, Vokal- oder Instrumentalpraxis, Projektkurse, Zusatzkurse) pro Halbjahr</a:t>
            </a:r>
          </a:p>
          <a:p>
            <a:pPr marL="0" indent="0">
              <a:spcAft>
                <a:spcPts val="600"/>
              </a:spcAft>
              <a:buNone/>
            </a:pPr>
            <a:endParaRPr lang="de-DE" sz="2400" dirty="0"/>
          </a:p>
        </p:txBody>
      </p:sp>
    </p:spTree>
    <p:extLst>
      <p:ext uri="{BB962C8B-B14F-4D97-AF65-F5344CB8AC3E}">
        <p14:creationId xmlns:p14="http://schemas.microsoft.com/office/powerpoint/2010/main" val="22610605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„Kritische Kurse“:</a:t>
            </a:r>
          </a:p>
          <a:p>
            <a:pPr marL="804863" indent="-449263">
              <a:buFont typeface="Wingdings" panose="05000000000000000000" pitchFamily="2" charset="2"/>
              <a:buChar char="ü"/>
            </a:pPr>
            <a:r>
              <a:rPr lang="de-DE" sz="2800" dirty="0"/>
              <a:t>Französisch neueinsetzend</a:t>
            </a:r>
          </a:p>
          <a:p>
            <a:pPr marL="804863" indent="-449263">
              <a:buFont typeface="Wingdings" panose="05000000000000000000" pitchFamily="2" charset="2"/>
              <a:buChar char="ü"/>
            </a:pPr>
            <a:r>
              <a:rPr lang="de-DE" sz="2800" dirty="0"/>
              <a:t>Latein neueinsetzend</a:t>
            </a:r>
          </a:p>
          <a:p>
            <a:pPr marL="804863" indent="-449263">
              <a:buFont typeface="Wingdings" panose="05000000000000000000" pitchFamily="2" charset="2"/>
              <a:buChar char="ü"/>
            </a:pPr>
            <a:r>
              <a:rPr lang="de-DE" sz="2800" dirty="0"/>
              <a:t>Spanisch (ab Kl. 8)</a:t>
            </a:r>
          </a:p>
          <a:p>
            <a:pPr marL="804863" indent="-449263">
              <a:buFont typeface="Wingdings" panose="05000000000000000000" pitchFamily="2" charset="2"/>
              <a:buChar char="ü"/>
            </a:pPr>
            <a:r>
              <a:rPr lang="de-DE" sz="2800" dirty="0"/>
              <a:t>Musik in Q2</a:t>
            </a:r>
          </a:p>
          <a:p>
            <a:pPr marL="804863" indent="-449263">
              <a:buFont typeface="Wingdings" panose="05000000000000000000" pitchFamily="2" charset="2"/>
              <a:buChar char="ü"/>
            </a:pPr>
            <a:r>
              <a:rPr lang="de-DE" sz="2800" dirty="0"/>
              <a:t>Informatik</a:t>
            </a:r>
          </a:p>
          <a:p>
            <a:pPr marL="804863" indent="-449263">
              <a:buFont typeface="Wingdings" panose="05000000000000000000" pitchFamily="2" charset="2"/>
              <a:buChar char="ü"/>
            </a:pPr>
            <a:r>
              <a:rPr lang="de-DE" sz="2800" dirty="0"/>
              <a:t>Vertiefungskurse (besonders kritisch) </a:t>
            </a:r>
          </a:p>
          <a:p>
            <a:pPr marL="804863" indent="-449263">
              <a:spcAft>
                <a:spcPts val="600"/>
              </a:spcAft>
              <a:buFont typeface="Wingdings" panose="05000000000000000000" pitchFamily="2" charset="2"/>
              <a:buChar char="ü"/>
            </a:pPr>
            <a:r>
              <a:rPr lang="de-DE" sz="2800" dirty="0"/>
              <a:t>Projektkurse</a:t>
            </a:r>
          </a:p>
          <a:p>
            <a:pPr marL="0" indent="0">
              <a:buNone/>
            </a:pPr>
            <a:r>
              <a:rPr lang="de-DE" sz="2800" dirty="0"/>
              <a:t>⇒ Ersatzfächer einplanen</a:t>
            </a:r>
          </a:p>
          <a:p>
            <a:pPr marL="0" indent="0">
              <a:spcAft>
                <a:spcPts val="600"/>
              </a:spcAft>
              <a:buNone/>
            </a:pPr>
            <a:endParaRPr lang="de-DE" sz="2400" dirty="0"/>
          </a:p>
        </p:txBody>
      </p:sp>
    </p:spTree>
    <p:extLst>
      <p:ext uri="{BB962C8B-B14F-4D97-AF65-F5344CB8AC3E}">
        <p14:creationId xmlns:p14="http://schemas.microsoft.com/office/powerpoint/2010/main" val="18100845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Klausuren in Q1 und Q2.1 (Pflicht):</a:t>
            </a:r>
          </a:p>
          <a:p>
            <a:pPr marL="804863" indent="-449263">
              <a:spcAft>
                <a:spcPts val="600"/>
              </a:spcAft>
              <a:buFont typeface="Wingdings" panose="05000000000000000000" pitchFamily="2" charset="2"/>
              <a:buChar char="ü"/>
            </a:pPr>
            <a:r>
              <a:rPr lang="de-DE" sz="2800" dirty="0"/>
              <a:t>Abiturfächer</a:t>
            </a:r>
          </a:p>
          <a:p>
            <a:pPr marL="804863" indent="-449263">
              <a:spcAft>
                <a:spcPts val="600"/>
              </a:spcAft>
              <a:buFont typeface="Wingdings" panose="05000000000000000000" pitchFamily="2" charset="2"/>
              <a:buChar char="ü"/>
            </a:pPr>
            <a:r>
              <a:rPr lang="de-DE" sz="2800" dirty="0"/>
              <a:t>Deutsch</a:t>
            </a:r>
          </a:p>
          <a:p>
            <a:pPr marL="804863" indent="-449263">
              <a:spcAft>
                <a:spcPts val="600"/>
              </a:spcAft>
              <a:buFont typeface="Wingdings" panose="05000000000000000000" pitchFamily="2" charset="2"/>
              <a:buChar char="ü"/>
            </a:pPr>
            <a:r>
              <a:rPr lang="de-DE" sz="2800" dirty="0"/>
              <a:t>mind. eine Fremdsprache</a:t>
            </a:r>
          </a:p>
          <a:p>
            <a:pPr marL="804863" indent="-449263">
              <a:spcAft>
                <a:spcPts val="600"/>
              </a:spcAft>
              <a:buFont typeface="Wingdings" panose="05000000000000000000" pitchFamily="2" charset="2"/>
              <a:buChar char="ü"/>
            </a:pPr>
            <a:r>
              <a:rPr lang="de-DE" sz="2800" dirty="0"/>
              <a:t>neue Fremdsprachen</a:t>
            </a:r>
          </a:p>
          <a:p>
            <a:pPr marL="804863" indent="-449263">
              <a:spcAft>
                <a:spcPts val="600"/>
              </a:spcAft>
              <a:buFont typeface="Wingdings" panose="05000000000000000000" pitchFamily="2" charset="2"/>
              <a:buChar char="ü"/>
            </a:pPr>
            <a:r>
              <a:rPr lang="de-DE" sz="2800" dirty="0"/>
              <a:t>Mathematik</a:t>
            </a:r>
          </a:p>
          <a:p>
            <a:pPr marL="804863" indent="-449263">
              <a:buFont typeface="Wingdings" panose="05000000000000000000" pitchFamily="2" charset="2"/>
              <a:buChar char="ü"/>
            </a:pPr>
            <a:r>
              <a:rPr lang="de-DE" sz="2800" dirty="0"/>
              <a:t>Schwerpunktfach</a:t>
            </a:r>
          </a:p>
          <a:p>
            <a:pPr marL="0" indent="0">
              <a:spcAft>
                <a:spcPts val="600"/>
              </a:spcAft>
              <a:buNone/>
            </a:pPr>
            <a:endParaRPr lang="de-DE" sz="2400" dirty="0"/>
          </a:p>
        </p:txBody>
      </p:sp>
    </p:spTree>
    <p:extLst>
      <p:ext uri="{BB962C8B-B14F-4D97-AF65-F5344CB8AC3E}">
        <p14:creationId xmlns:p14="http://schemas.microsoft.com/office/powerpoint/2010/main" val="2107654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Klausuren in Q1 und Q2.1 (Wahl):</a:t>
            </a:r>
          </a:p>
          <a:p>
            <a:pPr marL="812800" indent="-457200">
              <a:spcAft>
                <a:spcPts val="600"/>
              </a:spcAft>
              <a:buFont typeface="Wingdings" panose="05000000000000000000" pitchFamily="2" charset="2"/>
              <a:buChar char="ü"/>
            </a:pPr>
            <a:r>
              <a:rPr lang="de-DE" sz="2800" dirty="0"/>
              <a:t>Empfehlung: alternative Abiturfächer</a:t>
            </a:r>
          </a:p>
          <a:p>
            <a:pPr marL="812800" indent="-457200">
              <a:spcAft>
                <a:spcPts val="1800"/>
              </a:spcAft>
              <a:buFont typeface="Wingdings" panose="05000000000000000000" pitchFamily="2" charset="2"/>
              <a:buChar char="ü"/>
            </a:pPr>
            <a:r>
              <a:rPr lang="de-DE" sz="2800" dirty="0"/>
              <a:t>beliebige, weitere Fächer (nicht Sport)</a:t>
            </a:r>
          </a:p>
          <a:p>
            <a:pPr marL="0" indent="0">
              <a:spcAft>
                <a:spcPts val="600"/>
              </a:spcAft>
              <a:buNone/>
            </a:pPr>
            <a:r>
              <a:rPr lang="de-DE" sz="2800" b="1" dirty="0"/>
              <a:t>Besonderheiten:</a:t>
            </a:r>
          </a:p>
          <a:p>
            <a:pPr marL="812800" indent="-457200">
              <a:spcAft>
                <a:spcPts val="600"/>
              </a:spcAft>
              <a:buFont typeface="Wingdings" panose="05000000000000000000" pitchFamily="2" charset="2"/>
              <a:buChar char="ü"/>
            </a:pPr>
            <a:r>
              <a:rPr lang="de-DE" sz="2800" dirty="0"/>
              <a:t>ggf. Sprachprüfungen statt Klausuren</a:t>
            </a:r>
          </a:p>
          <a:p>
            <a:pPr marL="812800" indent="-457200">
              <a:spcAft>
                <a:spcPts val="600"/>
              </a:spcAft>
              <a:buFont typeface="Wingdings" panose="05000000000000000000" pitchFamily="2" charset="2"/>
              <a:buChar char="ü"/>
            </a:pPr>
            <a:r>
              <a:rPr lang="de-DE" sz="2800" dirty="0"/>
              <a:t>Facharbeit in einem schriftlichen Fach</a:t>
            </a:r>
          </a:p>
          <a:p>
            <a:pPr marL="812800" indent="-457200">
              <a:buFont typeface="Wingdings" panose="05000000000000000000" pitchFamily="2" charset="2"/>
              <a:buChar char="ü"/>
            </a:pPr>
            <a:r>
              <a:rPr lang="de-DE" sz="2800" dirty="0"/>
              <a:t>keine Klausuren in Projektkursen</a:t>
            </a:r>
          </a:p>
          <a:p>
            <a:pPr marL="0" indent="0">
              <a:spcAft>
                <a:spcPts val="600"/>
              </a:spcAft>
              <a:buNone/>
            </a:pPr>
            <a:endParaRPr lang="de-DE" sz="2400" dirty="0"/>
          </a:p>
        </p:txBody>
      </p:sp>
    </p:spTree>
    <p:extLst>
      <p:ext uri="{BB962C8B-B14F-4D97-AF65-F5344CB8AC3E}">
        <p14:creationId xmlns:p14="http://schemas.microsoft.com/office/powerpoint/2010/main" val="13119533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Klausuren in Q2.2 (Pflicht):</a:t>
            </a:r>
          </a:p>
          <a:p>
            <a:pPr marL="812800" indent="-457200">
              <a:spcAft>
                <a:spcPts val="600"/>
              </a:spcAft>
              <a:buFont typeface="Wingdings" panose="05000000000000000000" pitchFamily="2" charset="2"/>
              <a:buChar char="ü"/>
            </a:pPr>
            <a:r>
              <a:rPr lang="de-DE" sz="2800" dirty="0"/>
              <a:t>Leistungskurse</a:t>
            </a:r>
          </a:p>
          <a:p>
            <a:pPr marL="812800" indent="-457200">
              <a:spcAft>
                <a:spcPts val="600"/>
              </a:spcAft>
              <a:buFont typeface="Wingdings" panose="05000000000000000000" pitchFamily="2" charset="2"/>
              <a:buChar char="ü"/>
            </a:pPr>
            <a:r>
              <a:rPr lang="de-DE" sz="2800" dirty="0"/>
              <a:t>schriftliches Abiturfach</a:t>
            </a:r>
          </a:p>
          <a:p>
            <a:endParaRPr lang="de-DE" sz="2800" dirty="0"/>
          </a:p>
          <a:p>
            <a:pPr marL="0" indent="0">
              <a:buNone/>
            </a:pPr>
            <a:r>
              <a:rPr lang="de-DE" sz="2800" dirty="0"/>
              <a:t>Keine „Wahlklausuren“ möglich!</a:t>
            </a:r>
          </a:p>
          <a:p>
            <a:pPr marL="0" indent="0">
              <a:spcAft>
                <a:spcPts val="600"/>
              </a:spcAft>
              <a:buNone/>
            </a:pPr>
            <a:endParaRPr lang="de-DE" sz="2400" dirty="0"/>
          </a:p>
        </p:txBody>
      </p:sp>
    </p:spTree>
    <p:extLst>
      <p:ext uri="{BB962C8B-B14F-4D97-AF65-F5344CB8AC3E}">
        <p14:creationId xmlns:p14="http://schemas.microsoft.com/office/powerpoint/2010/main" val="928105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r>
              <a:rPr lang="de-DE" sz="2800" b="1" dirty="0"/>
              <a:t>Zulassung und Abiturprüfung:</a:t>
            </a:r>
          </a:p>
          <a:p>
            <a:pPr marL="723900" indent="-368300">
              <a:spcAft>
                <a:spcPts val="600"/>
              </a:spcAft>
            </a:pPr>
            <a:r>
              <a:rPr lang="de-DE" sz="2800" dirty="0"/>
              <a:t>Es gibt eine Höchstzahl von Defizitkursen</a:t>
            </a:r>
          </a:p>
          <a:p>
            <a:pPr marL="723900" indent="-368300">
              <a:spcAft>
                <a:spcPts val="600"/>
              </a:spcAft>
            </a:pPr>
            <a:r>
              <a:rPr lang="de-DE" sz="2800" dirty="0"/>
              <a:t>Es gibt eine Mindestpunktzahl</a:t>
            </a:r>
          </a:p>
          <a:p>
            <a:pPr marL="723900" indent="-368300"/>
            <a:r>
              <a:rPr lang="de-DE" sz="2800" dirty="0"/>
              <a:t>Weitere Details folgen in Q1.1</a:t>
            </a:r>
          </a:p>
          <a:p>
            <a:pPr marL="0" indent="0">
              <a:spcAft>
                <a:spcPts val="600"/>
              </a:spcAft>
              <a:buNone/>
            </a:pPr>
            <a:endParaRPr lang="de-DE" sz="2400" dirty="0"/>
          </a:p>
        </p:txBody>
      </p:sp>
    </p:spTree>
    <p:extLst>
      <p:ext uri="{BB962C8B-B14F-4D97-AF65-F5344CB8AC3E}">
        <p14:creationId xmlns:p14="http://schemas.microsoft.com/office/powerpoint/2010/main" val="2533015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err="1"/>
              <a:t>LuPO</a:t>
            </a:r>
            <a:r>
              <a:rPr lang="de-DE" sz="3200" b="1" dirty="0"/>
              <a:t>-Planungshilfe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marL="0" indent="0">
              <a:spcAft>
                <a:spcPts val="600"/>
              </a:spcAft>
              <a:buNone/>
            </a:pPr>
            <a:endParaRPr lang="de-DE" sz="2400" dirty="0"/>
          </a:p>
        </p:txBody>
      </p:sp>
      <p:pic>
        <p:nvPicPr>
          <p:cNvPr id="5" name="Grafik 4">
            <a:extLst>
              <a:ext uri="{FF2B5EF4-FFF2-40B4-BE49-F238E27FC236}">
                <a16:creationId xmlns:a16="http://schemas.microsoft.com/office/drawing/2014/main" id="{B9977D0B-7A75-4125-8E7E-2696810BF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20" y="1556740"/>
            <a:ext cx="8582082" cy="4824670"/>
          </a:xfrm>
          <a:prstGeom prst="rect">
            <a:avLst/>
          </a:prstGeom>
        </p:spPr>
      </p:pic>
    </p:spTree>
    <p:extLst>
      <p:ext uri="{BB962C8B-B14F-4D97-AF65-F5344CB8AC3E}">
        <p14:creationId xmlns:p14="http://schemas.microsoft.com/office/powerpoint/2010/main" val="15964418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2" name="Rechteck 1">
            <a:extLst>
              <a:ext uri="{FF2B5EF4-FFF2-40B4-BE49-F238E27FC236}">
                <a16:creationId xmlns:a16="http://schemas.microsoft.com/office/drawing/2014/main" id="{B21602F8-E736-4528-889F-B3744A0E6E35}"/>
              </a:ext>
            </a:extLst>
          </p:cNvPr>
          <p:cNvSpPr/>
          <p:nvPr/>
        </p:nvSpPr>
        <p:spPr>
          <a:xfrm>
            <a:off x="971500" y="1556740"/>
            <a:ext cx="7777080" cy="4493538"/>
          </a:xfrm>
          <a:prstGeom prst="rect">
            <a:avLst/>
          </a:prstGeom>
        </p:spPr>
        <p:txBody>
          <a:bodyPr wrap="square">
            <a:spAutoFit/>
          </a:bodyPr>
          <a:lstStyle/>
          <a:p>
            <a:pPr marL="0" indent="0">
              <a:spcAft>
                <a:spcPts val="600"/>
              </a:spcAft>
              <a:buNone/>
            </a:pPr>
            <a:r>
              <a:rPr lang="de-DE" sz="2800" dirty="0">
                <a:latin typeface="+mn-lt"/>
              </a:rPr>
              <a:t>Einige Aufgaben der </a:t>
            </a:r>
            <a:r>
              <a:rPr lang="de-DE" sz="2800" b="1" dirty="0">
                <a:latin typeface="+mn-lt"/>
              </a:rPr>
              <a:t>Beratungslehrer</a:t>
            </a:r>
            <a:r>
              <a:rPr lang="de-DE" sz="2800" dirty="0">
                <a:latin typeface="+mn-lt"/>
              </a:rPr>
              <a:t>:</a:t>
            </a:r>
          </a:p>
          <a:p>
            <a:pPr marL="812800" indent="-457200">
              <a:spcAft>
                <a:spcPts val="600"/>
              </a:spcAft>
              <a:buFont typeface="Arial" panose="020B0604020202020204" pitchFamily="34" charset="0"/>
              <a:buChar char="•"/>
            </a:pPr>
            <a:r>
              <a:rPr lang="de-DE" sz="2400" dirty="0">
                <a:latin typeface="+mn-lt"/>
              </a:rPr>
              <a:t>Beratung in Laufbahnfragen</a:t>
            </a:r>
          </a:p>
          <a:p>
            <a:pPr marL="812800" indent="-457200">
              <a:spcAft>
                <a:spcPts val="600"/>
              </a:spcAft>
              <a:buFont typeface="Arial" panose="020B0604020202020204" pitchFamily="34" charset="0"/>
              <a:buChar char="•"/>
            </a:pPr>
            <a:r>
              <a:rPr lang="de-DE" sz="2400" dirty="0">
                <a:latin typeface="+mn-lt"/>
              </a:rPr>
              <a:t>Vertrauenspersonen bei Problemen</a:t>
            </a:r>
          </a:p>
          <a:p>
            <a:pPr marL="812800" indent="-457200">
              <a:spcAft>
                <a:spcPts val="600"/>
              </a:spcAft>
              <a:buFont typeface="Arial" panose="020B0604020202020204" pitchFamily="34" charset="0"/>
              <a:buChar char="•"/>
            </a:pPr>
            <a:r>
              <a:rPr lang="de-DE" sz="2400" dirty="0">
                <a:latin typeface="+mn-lt"/>
              </a:rPr>
              <a:t>Überwachung des Entschuldigungs-verfahrens</a:t>
            </a:r>
          </a:p>
          <a:p>
            <a:pPr marL="812800" indent="-457200">
              <a:buFont typeface="Arial" panose="020B0604020202020204" pitchFamily="34" charset="0"/>
              <a:buChar char="•"/>
            </a:pPr>
            <a:r>
              <a:rPr lang="de-DE" sz="2400" dirty="0">
                <a:latin typeface="+mn-lt"/>
              </a:rPr>
              <a:t>Abmeldungen und Beurlaubungen</a:t>
            </a:r>
          </a:p>
          <a:p>
            <a:pPr marL="812800" indent="-457200">
              <a:buFont typeface="Arial" panose="020B0604020202020204" pitchFamily="34" charset="0"/>
              <a:buChar char="•"/>
            </a:pPr>
            <a:r>
              <a:rPr lang="de-DE" sz="2400" b="1" dirty="0">
                <a:latin typeface="+mn-lt"/>
              </a:rPr>
              <a:t>begleiten Euch bis zum Abitur!</a:t>
            </a:r>
          </a:p>
          <a:p>
            <a:pPr marL="812800" indent="-457200">
              <a:buFont typeface="Arial" panose="020B0604020202020204" pitchFamily="34" charset="0"/>
              <a:buChar char="•"/>
            </a:pPr>
            <a:endParaRPr lang="de-DE" sz="2400" b="1" dirty="0">
              <a:latin typeface="+mn-lt"/>
            </a:endParaRPr>
          </a:p>
          <a:p>
            <a:pPr marL="0" indent="0">
              <a:buNone/>
            </a:pPr>
            <a:r>
              <a:rPr lang="de-DE" sz="2400" dirty="0">
                <a:latin typeface="+mn-lt"/>
              </a:rPr>
              <a:t>⇒ z.T. Aufgaben der vorherigen Klassenleitung, jetzt aber für 130 Schüler*innen</a:t>
            </a:r>
          </a:p>
          <a:p>
            <a:pPr marL="0" indent="0">
              <a:buNone/>
            </a:pPr>
            <a:endParaRPr lang="de-DE" dirty="0">
              <a:latin typeface="+mn-lt"/>
            </a:endParaRPr>
          </a:p>
          <a:p>
            <a:pPr marL="0" indent="0">
              <a:buNone/>
            </a:pPr>
            <a:r>
              <a:rPr lang="de-DE" sz="2800" b="1" dirty="0">
                <a:latin typeface="+mn-lt"/>
              </a:rPr>
              <a:t>Und: Nicht alle SuS haben bei den BLs Unterricht!</a:t>
            </a:r>
          </a:p>
        </p:txBody>
      </p:sp>
      <p:sp>
        <p:nvSpPr>
          <p:cNvPr id="4" name="Titel 1">
            <a:extLst>
              <a:ext uri="{FF2B5EF4-FFF2-40B4-BE49-F238E27FC236}">
                <a16:creationId xmlns:a16="http://schemas.microsoft.com/office/drawing/2014/main" id="{DFA84978-29DD-4EF3-84A2-873AD7BB3C79}"/>
              </a:ext>
            </a:extLst>
          </p:cNvPr>
          <p:cNvSpPr>
            <a:spLocks noGrp="1"/>
          </p:cNvSpPr>
          <p:nvPr>
            <p:ph type="title"/>
          </p:nvPr>
        </p:nvSpPr>
        <p:spPr>
          <a:xfrm>
            <a:off x="971500" y="409228"/>
            <a:ext cx="4104570" cy="648072"/>
          </a:xfrm>
        </p:spPr>
        <p:txBody>
          <a:bodyPr/>
          <a:lstStyle/>
          <a:p>
            <a:pPr algn="l"/>
            <a:r>
              <a:rPr lang="de-DE" sz="3200" b="1" dirty="0"/>
              <a:t>Ansprechpartner</a:t>
            </a:r>
          </a:p>
        </p:txBody>
      </p:sp>
    </p:spTree>
    <p:extLst>
      <p:ext uri="{BB962C8B-B14F-4D97-AF65-F5344CB8AC3E}">
        <p14:creationId xmlns:p14="http://schemas.microsoft.com/office/powerpoint/2010/main" val="3973127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1600" b="1"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b="1" dirty="0"/>
              <a:t>Laufbahnplanung – </a:t>
            </a:r>
            <a:br>
              <a:rPr lang="de-DE" b="1" dirty="0"/>
            </a:br>
            <a:r>
              <a:rPr lang="de-DE" b="1" dirty="0"/>
              <a:t>Organisation der Wahlen</a:t>
            </a:r>
          </a:p>
        </p:txBody>
      </p:sp>
      <p:pic>
        <p:nvPicPr>
          <p:cNvPr id="14" name="Grafik 13">
            <a:extLst>
              <a:ext uri="{FF2B5EF4-FFF2-40B4-BE49-F238E27FC236}">
                <a16:creationId xmlns:a16="http://schemas.microsoft.com/office/drawing/2014/main" id="{DA3785BA-D139-49C9-A800-5035AC0C8B01}"/>
              </a:ext>
            </a:extLst>
          </p:cNvPr>
          <p:cNvPicPr>
            <a:picLocks noChangeAspect="1"/>
          </p:cNvPicPr>
          <p:nvPr/>
        </p:nvPicPr>
        <p:blipFill>
          <a:blip r:embed="rId3"/>
          <a:stretch>
            <a:fillRect/>
          </a:stretch>
        </p:blipFill>
        <p:spPr>
          <a:xfrm>
            <a:off x="1484717" y="1922760"/>
            <a:ext cx="7254690" cy="4530356"/>
          </a:xfrm>
          <a:prstGeom prst="rect">
            <a:avLst/>
          </a:prstGeom>
        </p:spPr>
      </p:pic>
      <p:sp>
        <p:nvSpPr>
          <p:cNvPr id="8" name="Textfeld 7">
            <a:extLst>
              <a:ext uri="{FF2B5EF4-FFF2-40B4-BE49-F238E27FC236}">
                <a16:creationId xmlns:a16="http://schemas.microsoft.com/office/drawing/2014/main" id="{2D3370D9-7C7D-4C06-B258-FF43E1462CE7}"/>
              </a:ext>
            </a:extLst>
          </p:cNvPr>
          <p:cNvSpPr txBox="1"/>
          <p:nvPr/>
        </p:nvSpPr>
        <p:spPr>
          <a:xfrm>
            <a:off x="3724899" y="2520176"/>
            <a:ext cx="4671477" cy="369332"/>
          </a:xfrm>
          <a:prstGeom prst="rect">
            <a:avLst/>
          </a:prstGeom>
          <a:noFill/>
        </p:spPr>
        <p:txBody>
          <a:bodyPr wrap="square" rtlCol="0">
            <a:spAutoFit/>
          </a:bodyPr>
          <a:lstStyle/>
          <a:p>
            <a:r>
              <a:rPr lang="de-DE" dirty="0">
                <a:hlinkClick r:id="rId4"/>
              </a:rPr>
              <a:t>https://wg-enger.de/unterricht/oberstufe/</a:t>
            </a:r>
            <a:endParaRPr lang="de-DE" dirty="0"/>
          </a:p>
        </p:txBody>
      </p:sp>
    </p:spTree>
    <p:extLst>
      <p:ext uri="{BB962C8B-B14F-4D97-AF65-F5344CB8AC3E}">
        <p14:creationId xmlns:p14="http://schemas.microsoft.com/office/powerpoint/2010/main" val="1295350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Laufbahnplanung – </a:t>
            </a:r>
            <a:br>
              <a:rPr lang="de-DE" sz="3200" b="1" dirty="0"/>
            </a:br>
            <a:r>
              <a:rPr lang="de-DE" sz="3200" b="1" dirty="0"/>
              <a:t>Organisation der Wahlen</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a:spcAft>
                <a:spcPts val="600"/>
              </a:spcAft>
            </a:pPr>
            <a:r>
              <a:rPr lang="de-DE" sz="2200" dirty="0"/>
              <a:t>Informationsveranstaltung Eltern:  ? </a:t>
            </a:r>
          </a:p>
          <a:p>
            <a:pPr>
              <a:spcAft>
                <a:spcPts val="600"/>
              </a:spcAft>
            </a:pPr>
            <a:r>
              <a:rPr lang="de-DE" sz="2200" dirty="0"/>
              <a:t>Informationsveranstaltung SuS: ?</a:t>
            </a:r>
          </a:p>
          <a:p>
            <a:pPr>
              <a:spcAft>
                <a:spcPts val="600"/>
              </a:spcAft>
            </a:pPr>
            <a:r>
              <a:rPr lang="de-DE" sz="2200" dirty="0"/>
              <a:t>Eigene Planungen (ggf. mit </a:t>
            </a:r>
            <a:r>
              <a:rPr lang="de-DE" sz="2200" dirty="0" err="1"/>
              <a:t>LuPO</a:t>
            </a:r>
            <a:r>
              <a:rPr lang="de-DE" sz="2200" dirty="0" err="1">
                <a:sym typeface="Wingdings" panose="05000000000000000000" pitchFamily="2" charset="2"/>
              </a:rPr>
              <a:t>Homepage</a:t>
            </a:r>
            <a:r>
              <a:rPr lang="de-DE" sz="2200" dirty="0"/>
              <a:t>)</a:t>
            </a:r>
          </a:p>
          <a:p>
            <a:pPr>
              <a:spcAft>
                <a:spcPts val="600"/>
              </a:spcAft>
            </a:pPr>
            <a:r>
              <a:rPr lang="de-DE" sz="2200" dirty="0"/>
              <a:t>„Offizieller Planungsbogen“</a:t>
            </a:r>
          </a:p>
          <a:p>
            <a:pPr>
              <a:spcAft>
                <a:spcPts val="600"/>
              </a:spcAft>
            </a:pPr>
            <a:r>
              <a:rPr lang="de-DE" sz="2200" dirty="0"/>
              <a:t>Einzelberatungen (Wahlen): vorläufige Termine </a:t>
            </a:r>
            <a:r>
              <a:rPr lang="de-DE" sz="2200" dirty="0">
                <a:sym typeface="Wingdings" panose="05000000000000000000" pitchFamily="2" charset="2"/>
              </a:rPr>
              <a:t></a:t>
            </a:r>
            <a:r>
              <a:rPr lang="de-DE" sz="2200" dirty="0"/>
              <a:t>Fr, 24.04. bis Do, 30.04.2020</a:t>
            </a:r>
          </a:p>
          <a:p>
            <a:pPr>
              <a:spcAft>
                <a:spcPts val="600"/>
              </a:spcAft>
            </a:pPr>
            <a:r>
              <a:rPr lang="de-DE" sz="2200" b="1" u="sng" dirty="0"/>
              <a:t>Wahlen Externe</a:t>
            </a:r>
            <a:r>
              <a:rPr lang="de-DE" sz="2200" b="1" dirty="0"/>
              <a:t>: vorläufiger Termin</a:t>
            </a:r>
            <a:r>
              <a:rPr lang="de-DE" sz="2200" b="1" dirty="0">
                <a:sym typeface="Wingdings" panose="05000000000000000000" pitchFamily="2" charset="2"/>
              </a:rPr>
              <a:t> </a:t>
            </a:r>
            <a:r>
              <a:rPr lang="de-DE" sz="2200" b="1" dirty="0"/>
              <a:t>Di, 28.04.2020, 14:00 - 16:00 Uhr, R. 210</a:t>
            </a:r>
          </a:p>
          <a:p>
            <a:pPr>
              <a:spcAft>
                <a:spcPts val="600"/>
              </a:spcAft>
            </a:pPr>
            <a:r>
              <a:rPr lang="de-DE" sz="2200" dirty="0"/>
              <a:t>Abgabe der LuPO-Bögen bei der </a:t>
            </a:r>
            <a:r>
              <a:rPr lang="de-DE" sz="2200" b="1" dirty="0">
                <a:highlight>
                  <a:srgbClr val="FFFFFF"/>
                </a:highlight>
              </a:rPr>
              <a:t>Oberstufenleitung/den BLs bis 06.05.2020 (im BL-Zimmer 210 abgeben!)</a:t>
            </a:r>
          </a:p>
          <a:p>
            <a:pPr>
              <a:spcAft>
                <a:spcPts val="300"/>
              </a:spcAft>
            </a:pPr>
            <a:r>
              <a:rPr lang="de-DE" sz="2200" dirty="0"/>
              <a:t>Nachberatungen</a:t>
            </a:r>
          </a:p>
        </p:txBody>
      </p:sp>
    </p:spTree>
    <p:extLst>
      <p:ext uri="{BB962C8B-B14F-4D97-AF65-F5344CB8AC3E}">
        <p14:creationId xmlns:p14="http://schemas.microsoft.com/office/powerpoint/2010/main" val="2660778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971500" y="404580"/>
            <a:ext cx="8784654" cy="648072"/>
          </a:xfrm>
        </p:spPr>
        <p:txBody>
          <a:bodyPr/>
          <a:lstStyle/>
          <a:p>
            <a:pPr algn="l"/>
            <a:r>
              <a:rPr lang="de-DE" sz="3200" b="1" dirty="0"/>
              <a:t>Sozialpraktikum in der EF</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pPr>
              <a:spcAft>
                <a:spcPts val="600"/>
              </a:spcAft>
            </a:pPr>
            <a:r>
              <a:rPr lang="de-DE" sz="2800" dirty="0"/>
              <a:t>Termin: Do, 07.01.2021 - Di, 26.01.2020</a:t>
            </a:r>
          </a:p>
          <a:p>
            <a:pPr>
              <a:spcAft>
                <a:spcPts val="600"/>
              </a:spcAft>
            </a:pPr>
            <a:r>
              <a:rPr lang="de-DE" sz="2800" dirty="0"/>
              <a:t>Auswertungstag: Mi, 27.01.2020</a:t>
            </a:r>
          </a:p>
          <a:p>
            <a:pPr>
              <a:spcAft>
                <a:spcPts val="600"/>
              </a:spcAft>
            </a:pPr>
            <a:r>
              <a:rPr lang="de-DE" sz="2800" dirty="0"/>
              <a:t>Informationsveranstaltung: Jahrgangsstufenversammlung August/September 2020</a:t>
            </a:r>
          </a:p>
          <a:p>
            <a:pPr>
              <a:spcAft>
                <a:spcPts val="600"/>
              </a:spcAft>
            </a:pPr>
            <a:r>
              <a:rPr lang="de-DE" sz="2800" dirty="0"/>
              <a:t>Ansprechpartner:  Herr Wittmann</a:t>
            </a:r>
          </a:p>
          <a:p>
            <a:r>
              <a:rPr lang="de-DE" sz="2800" dirty="0"/>
              <a:t>Weitere Informationen auf der Homepage</a:t>
            </a:r>
          </a:p>
        </p:txBody>
      </p:sp>
    </p:spTree>
    <p:extLst>
      <p:ext uri="{BB962C8B-B14F-4D97-AF65-F5344CB8AC3E}">
        <p14:creationId xmlns:p14="http://schemas.microsoft.com/office/powerpoint/2010/main" val="15325703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Titel 1">
            <a:extLst>
              <a:ext uri="{FF2B5EF4-FFF2-40B4-BE49-F238E27FC236}">
                <a16:creationId xmlns:a16="http://schemas.microsoft.com/office/drawing/2014/main" id="{4797FF56-7FF2-4976-8C8D-A099D39E0077}"/>
              </a:ext>
            </a:extLst>
          </p:cNvPr>
          <p:cNvSpPr>
            <a:spLocks noGrp="1"/>
          </p:cNvSpPr>
          <p:nvPr>
            <p:ph type="title"/>
          </p:nvPr>
        </p:nvSpPr>
        <p:spPr>
          <a:xfrm>
            <a:off x="683460" y="401622"/>
            <a:ext cx="8784654" cy="648072"/>
          </a:xfrm>
        </p:spPr>
        <p:txBody>
          <a:bodyPr/>
          <a:lstStyle/>
          <a:p>
            <a:pPr algn="l"/>
            <a:r>
              <a:rPr lang="de-DE" sz="3200" b="1" dirty="0"/>
              <a:t>Fahrten in der Qualifikationsphase</a:t>
            </a:r>
          </a:p>
        </p:txBody>
      </p:sp>
      <p:sp>
        <p:nvSpPr>
          <p:cNvPr id="4" name="Inhaltsplatzhalter 2">
            <a:extLst>
              <a:ext uri="{FF2B5EF4-FFF2-40B4-BE49-F238E27FC236}">
                <a16:creationId xmlns:a16="http://schemas.microsoft.com/office/drawing/2014/main" id="{3D99E6B7-932A-4295-9A10-43C06C5056C1}"/>
              </a:ext>
            </a:extLst>
          </p:cNvPr>
          <p:cNvSpPr>
            <a:spLocks noGrp="1"/>
          </p:cNvSpPr>
          <p:nvPr>
            <p:ph idx="1"/>
          </p:nvPr>
        </p:nvSpPr>
        <p:spPr>
          <a:xfrm>
            <a:off x="359024" y="1556740"/>
            <a:ext cx="8784976" cy="4392488"/>
          </a:xfrm>
          <a:noFill/>
        </p:spPr>
        <p:txBody>
          <a:bodyPr/>
          <a:lstStyle/>
          <a:p>
            <a:r>
              <a:rPr lang="de-DE" sz="2800" dirty="0"/>
              <a:t>Berufsorientierungsseminar „Markt der beruflichen Möglichkeiten“ (Haus Neuland, Q1)</a:t>
            </a:r>
          </a:p>
          <a:p>
            <a:r>
              <a:rPr lang="de-DE" sz="2800" dirty="0"/>
              <a:t>Uni-Tag (als Vorbereitung auf die Facharbeiten, aber auch als Studienorientierung)</a:t>
            </a:r>
          </a:p>
          <a:p>
            <a:r>
              <a:rPr lang="de-DE" sz="2800" dirty="0"/>
              <a:t>Studienfahrten in einem Leistungskurs (Q2)</a:t>
            </a:r>
          </a:p>
          <a:p>
            <a:pPr indent="0">
              <a:buNone/>
            </a:pPr>
            <a:endParaRPr lang="de-DE" sz="2800" dirty="0"/>
          </a:p>
        </p:txBody>
      </p:sp>
    </p:spTree>
    <p:extLst>
      <p:ext uri="{BB962C8B-B14F-4D97-AF65-F5344CB8AC3E}">
        <p14:creationId xmlns:p14="http://schemas.microsoft.com/office/powerpoint/2010/main" val="8110826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3" name="Rechteck 2">
            <a:extLst>
              <a:ext uri="{FF2B5EF4-FFF2-40B4-BE49-F238E27FC236}">
                <a16:creationId xmlns:a16="http://schemas.microsoft.com/office/drawing/2014/main" id="{A516166B-CD32-492B-AF97-A60CE697E48F}"/>
              </a:ext>
            </a:extLst>
          </p:cNvPr>
          <p:cNvSpPr/>
          <p:nvPr/>
        </p:nvSpPr>
        <p:spPr>
          <a:xfrm>
            <a:off x="320041" y="1340710"/>
            <a:ext cx="8844537" cy="4493538"/>
          </a:xfrm>
          <a:prstGeom prst="rect">
            <a:avLst/>
          </a:prstGeom>
        </p:spPr>
        <p:txBody>
          <a:bodyPr wrap="none">
            <a:spAutoFit/>
          </a:bodyPr>
          <a:lstStyle/>
          <a:p>
            <a:pPr marL="0" indent="0" algn="ctr">
              <a:buNone/>
            </a:pPr>
            <a:r>
              <a:rPr lang="de-DE" sz="3600" b="1" dirty="0">
                <a:latin typeface="+mn-lt"/>
              </a:rPr>
              <a:t>Das war´s für heute!</a:t>
            </a:r>
          </a:p>
          <a:p>
            <a:pPr marL="0" indent="0" algn="ctr">
              <a:buNone/>
            </a:pPr>
            <a:r>
              <a:rPr lang="de-DE" sz="3600" b="1" dirty="0">
                <a:latin typeface="+mn-lt"/>
              </a:rPr>
              <a:t>Vielen Dank für Eure Aufmerksamkeit!</a:t>
            </a:r>
          </a:p>
          <a:p>
            <a:pPr marL="0" indent="0" algn="ctr">
              <a:buNone/>
            </a:pPr>
            <a:r>
              <a:rPr lang="de-DE" sz="3600" b="1" dirty="0">
                <a:latin typeface="+mn-lt"/>
              </a:rPr>
              <a:t>Und viel Vorfreude auf die Oberstufe!</a:t>
            </a:r>
          </a:p>
          <a:p>
            <a:pPr marL="0" indent="0" algn="ctr">
              <a:buNone/>
            </a:pPr>
            <a:endParaRPr lang="de-DE" sz="2200" b="1" dirty="0"/>
          </a:p>
          <a:p>
            <a:pPr marL="0" indent="0" algn="ctr">
              <a:buNone/>
            </a:pPr>
            <a:r>
              <a:rPr lang="de-DE" sz="2200" b="1" dirty="0"/>
              <a:t>Falls Ihr noch Fragen habt: nutzt </a:t>
            </a:r>
          </a:p>
          <a:p>
            <a:pPr marL="0" indent="0" algn="ctr">
              <a:buNone/>
            </a:pPr>
            <a:r>
              <a:rPr lang="de-DE" sz="2200" b="1" dirty="0"/>
              <a:t>(anonym) die Seite</a:t>
            </a:r>
          </a:p>
          <a:p>
            <a:pPr marL="0" indent="0" algn="ctr">
              <a:buNone/>
            </a:pPr>
            <a:r>
              <a:rPr lang="de-DE" sz="2200" b="1" dirty="0">
                <a:hlinkClick r:id="rId3"/>
              </a:rPr>
              <a:t>https://ogy.de/3ge2</a:t>
            </a:r>
            <a:r>
              <a:rPr lang="de-DE" sz="2200" b="1" dirty="0"/>
              <a:t> ,</a:t>
            </a:r>
          </a:p>
          <a:p>
            <a:pPr marL="0" indent="0" algn="ctr">
              <a:buNone/>
            </a:pPr>
            <a:r>
              <a:rPr lang="de-DE" sz="2200" b="1" dirty="0"/>
              <a:t> um Eure Fragen zu stellen. </a:t>
            </a:r>
          </a:p>
          <a:p>
            <a:pPr marL="0" indent="0" algn="ctr">
              <a:buNone/>
            </a:pPr>
            <a:r>
              <a:rPr lang="de-DE" sz="2200" b="1" dirty="0"/>
              <a:t>Ich werde in regelmäßigen </a:t>
            </a:r>
          </a:p>
          <a:p>
            <a:pPr marL="0" indent="0" algn="ctr">
              <a:buNone/>
            </a:pPr>
            <a:r>
              <a:rPr lang="de-DE" sz="2200" b="1" dirty="0"/>
              <a:t>Abständen darauf antworten!</a:t>
            </a:r>
          </a:p>
          <a:p>
            <a:pPr marL="0" indent="0" algn="ctr">
              <a:buNone/>
            </a:pPr>
            <a:r>
              <a:rPr lang="de-DE" sz="2400" b="1" dirty="0">
                <a:latin typeface="+mn-lt"/>
              </a:rPr>
              <a:t>Und keine Sorge: Euch erwachsen aus der Situation keine Nachteile!</a:t>
            </a:r>
          </a:p>
        </p:txBody>
      </p:sp>
    </p:spTree>
    <p:extLst>
      <p:ext uri="{BB962C8B-B14F-4D97-AF65-F5344CB8AC3E}">
        <p14:creationId xmlns:p14="http://schemas.microsoft.com/office/powerpoint/2010/main" val="2186323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a:extLst>
              <a:ext uri="{FF2B5EF4-FFF2-40B4-BE49-F238E27FC236}">
                <a16:creationId xmlns:a16="http://schemas.microsoft.com/office/drawing/2014/main" id="{3EC16FF4-F77C-45A1-A9B2-C6CC73CAF2E9}"/>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marL="0" indent="0" algn="ctr">
              <a:buNone/>
            </a:pPr>
            <a:endParaRPr lang="de-DE" sz="3000" kern="0" dirty="0"/>
          </a:p>
        </p:txBody>
      </p:sp>
      <p:sp>
        <p:nvSpPr>
          <p:cNvPr id="2" name="Rechteck 1">
            <a:extLst>
              <a:ext uri="{FF2B5EF4-FFF2-40B4-BE49-F238E27FC236}">
                <a16:creationId xmlns:a16="http://schemas.microsoft.com/office/drawing/2014/main" id="{B21602F8-E736-4528-889F-B3744A0E6E35}"/>
              </a:ext>
            </a:extLst>
          </p:cNvPr>
          <p:cNvSpPr/>
          <p:nvPr/>
        </p:nvSpPr>
        <p:spPr>
          <a:xfrm>
            <a:off x="971500" y="1556740"/>
            <a:ext cx="7417030" cy="4278094"/>
          </a:xfrm>
          <a:prstGeom prst="rect">
            <a:avLst/>
          </a:prstGeom>
        </p:spPr>
        <p:txBody>
          <a:bodyPr wrap="square">
            <a:spAutoFit/>
          </a:bodyPr>
          <a:lstStyle/>
          <a:p>
            <a:pPr marL="0" indent="0">
              <a:spcAft>
                <a:spcPts val="600"/>
              </a:spcAft>
              <a:buNone/>
            </a:pPr>
            <a:r>
              <a:rPr lang="de-DE" sz="2800" dirty="0">
                <a:latin typeface="+mn-lt"/>
              </a:rPr>
              <a:t>Einige Aufgaben der </a:t>
            </a:r>
            <a:r>
              <a:rPr lang="de-DE" sz="2800" b="1" dirty="0">
                <a:latin typeface="+mn-lt"/>
              </a:rPr>
              <a:t>Oberstufenleitung</a:t>
            </a:r>
            <a:r>
              <a:rPr lang="de-DE" sz="2800" dirty="0">
                <a:latin typeface="+mn-lt"/>
              </a:rPr>
              <a:t>:</a:t>
            </a:r>
          </a:p>
          <a:p>
            <a:pPr marL="812800" indent="-457200">
              <a:spcAft>
                <a:spcPts val="600"/>
              </a:spcAft>
              <a:buFont typeface="Arial" panose="020B0604020202020204" pitchFamily="34" charset="0"/>
              <a:buChar char="•"/>
            </a:pPr>
            <a:r>
              <a:rPr lang="de-DE" sz="2800" dirty="0">
                <a:latin typeface="+mn-lt"/>
              </a:rPr>
              <a:t>Beratung in Laufbahnfragen</a:t>
            </a:r>
          </a:p>
          <a:p>
            <a:pPr marL="812800" indent="-457200">
              <a:spcAft>
                <a:spcPts val="600"/>
              </a:spcAft>
              <a:buFont typeface="Arial" panose="020B0604020202020204" pitchFamily="34" charset="0"/>
              <a:buChar char="•"/>
            </a:pPr>
            <a:r>
              <a:rPr lang="de-DE" sz="2800" dirty="0">
                <a:latin typeface="+mn-lt"/>
              </a:rPr>
              <a:t>Vertrauenspersonen bei Problemen</a:t>
            </a:r>
          </a:p>
          <a:p>
            <a:pPr marL="812800" indent="-457200">
              <a:spcAft>
                <a:spcPts val="600"/>
              </a:spcAft>
              <a:buFont typeface="Arial" panose="020B0604020202020204" pitchFamily="34" charset="0"/>
              <a:buChar char="•"/>
            </a:pPr>
            <a:r>
              <a:rPr lang="de-DE" sz="2800" dirty="0">
                <a:latin typeface="+mn-lt"/>
              </a:rPr>
              <a:t>Überwachung der Vorschriften der APO-</a:t>
            </a:r>
            <a:r>
              <a:rPr lang="de-DE" sz="2800" dirty="0" err="1">
                <a:latin typeface="+mn-lt"/>
              </a:rPr>
              <a:t>GOSt</a:t>
            </a:r>
            <a:r>
              <a:rPr lang="de-DE" sz="2800" dirty="0">
                <a:latin typeface="+mn-lt"/>
              </a:rPr>
              <a:t> und der Schülerlaufbahnen</a:t>
            </a:r>
          </a:p>
          <a:p>
            <a:pPr marL="812800" indent="-457200">
              <a:buFont typeface="Arial" panose="020B0604020202020204" pitchFamily="34" charset="0"/>
              <a:buChar char="•"/>
            </a:pPr>
            <a:r>
              <a:rPr lang="de-DE" sz="2800" dirty="0">
                <a:latin typeface="+mn-lt"/>
              </a:rPr>
              <a:t>Organisation der Oberstufe (z.B. Kursplanung, Klausurplanung, Abitur)</a:t>
            </a:r>
          </a:p>
          <a:p>
            <a:pPr marL="0" indent="0">
              <a:buNone/>
            </a:pPr>
            <a:endParaRPr lang="de-DE" sz="2800" dirty="0">
              <a:latin typeface="+mn-lt"/>
            </a:endParaRPr>
          </a:p>
          <a:p>
            <a:pPr marL="0" indent="0">
              <a:buNone/>
            </a:pPr>
            <a:r>
              <a:rPr lang="de-DE" sz="2800" dirty="0">
                <a:latin typeface="+mn-lt"/>
              </a:rPr>
              <a:t>⇒ Aufgaben der vorherigen Stufenkoordination</a:t>
            </a:r>
          </a:p>
        </p:txBody>
      </p:sp>
      <p:sp>
        <p:nvSpPr>
          <p:cNvPr id="4" name="Titel 1">
            <a:extLst>
              <a:ext uri="{FF2B5EF4-FFF2-40B4-BE49-F238E27FC236}">
                <a16:creationId xmlns:a16="http://schemas.microsoft.com/office/drawing/2014/main" id="{DFA84978-29DD-4EF3-84A2-873AD7BB3C79}"/>
              </a:ext>
            </a:extLst>
          </p:cNvPr>
          <p:cNvSpPr>
            <a:spLocks noGrp="1"/>
          </p:cNvSpPr>
          <p:nvPr>
            <p:ph type="title"/>
          </p:nvPr>
        </p:nvSpPr>
        <p:spPr>
          <a:xfrm>
            <a:off x="971500" y="409228"/>
            <a:ext cx="4104570" cy="648072"/>
          </a:xfrm>
        </p:spPr>
        <p:txBody>
          <a:bodyPr/>
          <a:lstStyle/>
          <a:p>
            <a:pPr algn="l"/>
            <a:r>
              <a:rPr lang="de-DE" sz="3200" b="1" dirty="0"/>
              <a:t>Ansprechpartner</a:t>
            </a:r>
          </a:p>
        </p:txBody>
      </p:sp>
    </p:spTree>
    <p:extLst>
      <p:ext uri="{BB962C8B-B14F-4D97-AF65-F5344CB8AC3E}">
        <p14:creationId xmlns:p14="http://schemas.microsoft.com/office/powerpoint/2010/main" val="2434806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21602F8-E736-4528-889F-B3744A0E6E35}"/>
              </a:ext>
            </a:extLst>
          </p:cNvPr>
          <p:cNvSpPr/>
          <p:nvPr/>
        </p:nvSpPr>
        <p:spPr>
          <a:xfrm>
            <a:off x="971500" y="1556740"/>
            <a:ext cx="7417030" cy="4508927"/>
          </a:xfrm>
          <a:prstGeom prst="rect">
            <a:avLst/>
          </a:prstGeom>
        </p:spPr>
        <p:txBody>
          <a:bodyPr wrap="square">
            <a:spAutoFit/>
          </a:bodyPr>
          <a:lstStyle/>
          <a:p>
            <a:pPr marL="0" indent="0">
              <a:spcAft>
                <a:spcPts val="600"/>
              </a:spcAft>
              <a:buNone/>
            </a:pPr>
            <a:r>
              <a:rPr lang="de-DE" sz="2800" dirty="0">
                <a:latin typeface="+mn-lt"/>
              </a:rPr>
              <a:t>Was ist uns als </a:t>
            </a:r>
            <a:r>
              <a:rPr lang="de-DE" sz="2800" b="1" dirty="0">
                <a:latin typeface="+mn-lt"/>
              </a:rPr>
              <a:t>Oberstufenteam</a:t>
            </a:r>
            <a:r>
              <a:rPr lang="de-DE" sz="2800" dirty="0">
                <a:latin typeface="+mn-lt"/>
              </a:rPr>
              <a:t> wichtig?</a:t>
            </a:r>
          </a:p>
          <a:p>
            <a:pPr marL="914400" lvl="1" indent="-457200">
              <a:spcAft>
                <a:spcPts val="600"/>
              </a:spcAft>
              <a:buFont typeface="Arial" panose="020B0604020202020204" pitchFamily="34" charset="0"/>
              <a:buChar char="•"/>
            </a:pPr>
            <a:r>
              <a:rPr lang="de-DE" sz="2800" dirty="0">
                <a:latin typeface="+mn-lt"/>
              </a:rPr>
              <a:t>Prinzip der offenen Tür</a:t>
            </a:r>
          </a:p>
          <a:p>
            <a:pPr marL="914400" lvl="1" indent="-457200">
              <a:spcAft>
                <a:spcPts val="600"/>
              </a:spcAft>
              <a:buFont typeface="Arial" panose="020B0604020202020204" pitchFamily="34" charset="0"/>
              <a:buChar char="•"/>
            </a:pPr>
            <a:r>
              <a:rPr lang="de-DE" sz="2800" dirty="0">
                <a:latin typeface="+mn-lt"/>
              </a:rPr>
              <a:t>Atmosphäre</a:t>
            </a:r>
          </a:p>
          <a:p>
            <a:pPr marL="914400" lvl="1" indent="-457200">
              <a:spcAft>
                <a:spcPts val="600"/>
              </a:spcAft>
              <a:buFont typeface="Arial" panose="020B0604020202020204" pitchFamily="34" charset="0"/>
              <a:buChar char="•"/>
            </a:pPr>
            <a:r>
              <a:rPr lang="de-DE" sz="2800" dirty="0">
                <a:latin typeface="+mn-lt"/>
              </a:rPr>
              <a:t>umfassende Unterstützung</a:t>
            </a:r>
          </a:p>
          <a:p>
            <a:pPr marL="914400" lvl="1" indent="-457200">
              <a:spcAft>
                <a:spcPts val="600"/>
              </a:spcAft>
              <a:buFont typeface="Arial" panose="020B0604020202020204" pitchFamily="34" charset="0"/>
              <a:buChar char="•"/>
            </a:pPr>
            <a:r>
              <a:rPr lang="de-DE" sz="2800" dirty="0">
                <a:latin typeface="+mn-lt"/>
              </a:rPr>
              <a:t>hohes Maß an individueller Beratung</a:t>
            </a:r>
          </a:p>
          <a:p>
            <a:pPr marL="914400" lvl="1" indent="-457200">
              <a:spcAft>
                <a:spcPts val="600"/>
              </a:spcAft>
              <a:buFont typeface="Arial" panose="020B0604020202020204" pitchFamily="34" charset="0"/>
              <a:buChar char="•"/>
            </a:pPr>
            <a:r>
              <a:rPr lang="de-DE" sz="2800" dirty="0">
                <a:latin typeface="+mn-lt"/>
              </a:rPr>
              <a:t>Anleitung zur Selbstverantwortung</a:t>
            </a:r>
          </a:p>
          <a:p>
            <a:pPr marL="914400" lvl="1" indent="-457200">
              <a:spcAft>
                <a:spcPts val="600"/>
              </a:spcAft>
              <a:buFont typeface="Arial" panose="020B0604020202020204" pitchFamily="34" charset="0"/>
              <a:buChar char="•"/>
            </a:pPr>
            <a:r>
              <a:rPr lang="de-DE" sz="2800" dirty="0">
                <a:latin typeface="+mn-lt"/>
              </a:rPr>
              <a:t>Eigene Entscheidungen treffen, zu Entscheidungen stehen</a:t>
            </a:r>
          </a:p>
          <a:p>
            <a:pPr marL="914400" lvl="1" indent="-457200">
              <a:spcAft>
                <a:spcPts val="600"/>
              </a:spcAft>
              <a:buFont typeface="Arial" panose="020B0604020202020204" pitchFamily="34" charset="0"/>
              <a:buChar char="•"/>
            </a:pPr>
            <a:r>
              <a:rPr lang="de-DE" sz="2800" dirty="0">
                <a:latin typeface="+mn-lt"/>
              </a:rPr>
              <a:t>Kommunikation</a:t>
            </a:r>
          </a:p>
        </p:txBody>
      </p:sp>
      <p:sp>
        <p:nvSpPr>
          <p:cNvPr id="4" name="Titel 1">
            <a:extLst>
              <a:ext uri="{FF2B5EF4-FFF2-40B4-BE49-F238E27FC236}">
                <a16:creationId xmlns:a16="http://schemas.microsoft.com/office/drawing/2014/main" id="{DFA84978-29DD-4EF3-84A2-873AD7BB3C79}"/>
              </a:ext>
            </a:extLst>
          </p:cNvPr>
          <p:cNvSpPr>
            <a:spLocks noGrp="1"/>
          </p:cNvSpPr>
          <p:nvPr>
            <p:ph type="title"/>
          </p:nvPr>
        </p:nvSpPr>
        <p:spPr>
          <a:xfrm>
            <a:off x="1115520" y="409228"/>
            <a:ext cx="3960550" cy="648072"/>
          </a:xfrm>
        </p:spPr>
        <p:txBody>
          <a:bodyPr/>
          <a:lstStyle/>
          <a:p>
            <a:pPr algn="l"/>
            <a:r>
              <a:rPr lang="de-DE" sz="3200" b="1" dirty="0"/>
              <a:t>Ansprechpartner</a:t>
            </a:r>
          </a:p>
        </p:txBody>
      </p:sp>
      <p:sp>
        <p:nvSpPr>
          <p:cNvPr id="5" name="Inhaltsplatzhalter 3">
            <a:extLst>
              <a:ext uri="{FF2B5EF4-FFF2-40B4-BE49-F238E27FC236}">
                <a16:creationId xmlns:a16="http://schemas.microsoft.com/office/drawing/2014/main" id="{65DD3771-B147-4CB4-8607-B4BF9E4D32F3}"/>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a:buFontTx/>
              <a:buChar char="-"/>
            </a:pPr>
            <a:endParaRPr lang="de-DE" sz="3000" kern="0" dirty="0"/>
          </a:p>
        </p:txBody>
      </p:sp>
    </p:spTree>
    <p:extLst>
      <p:ext uri="{BB962C8B-B14F-4D97-AF65-F5344CB8AC3E}">
        <p14:creationId xmlns:p14="http://schemas.microsoft.com/office/powerpoint/2010/main" val="828337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21602F8-E736-4528-889F-B3744A0E6E35}"/>
              </a:ext>
            </a:extLst>
          </p:cNvPr>
          <p:cNvSpPr/>
          <p:nvPr/>
        </p:nvSpPr>
        <p:spPr>
          <a:xfrm>
            <a:off x="971500" y="1556740"/>
            <a:ext cx="7417030" cy="4001095"/>
          </a:xfrm>
          <a:prstGeom prst="rect">
            <a:avLst/>
          </a:prstGeom>
        </p:spPr>
        <p:txBody>
          <a:bodyPr wrap="square">
            <a:spAutoFit/>
          </a:bodyPr>
          <a:lstStyle/>
          <a:p>
            <a:pPr marL="0" indent="0">
              <a:spcAft>
                <a:spcPts val="600"/>
              </a:spcAft>
              <a:buNone/>
            </a:pPr>
            <a:r>
              <a:rPr lang="de-DE" sz="2800" dirty="0">
                <a:latin typeface="+mn-lt"/>
              </a:rPr>
              <a:t>Der </a:t>
            </a:r>
            <a:r>
              <a:rPr lang="de-DE" sz="2800" b="1" dirty="0">
                <a:latin typeface="+mn-lt"/>
              </a:rPr>
              <a:t>Übergang</a:t>
            </a:r>
            <a:r>
              <a:rPr lang="de-DE" sz="2800" dirty="0">
                <a:latin typeface="+mn-lt"/>
              </a:rPr>
              <a:t> von der Sek. I in die Sek. II:</a:t>
            </a:r>
          </a:p>
          <a:p>
            <a:pPr marL="914400" lvl="1" indent="-457200">
              <a:spcAft>
                <a:spcPts val="600"/>
              </a:spcAft>
              <a:buFont typeface="Arial" panose="020B0604020202020204" pitchFamily="34" charset="0"/>
              <a:buChar char="•"/>
            </a:pPr>
            <a:r>
              <a:rPr lang="de-DE" sz="2800" dirty="0">
                <a:latin typeface="+mn-lt"/>
              </a:rPr>
              <a:t>interessant, neu, aber auch schwierig!</a:t>
            </a:r>
          </a:p>
          <a:p>
            <a:pPr marL="914400" lvl="1" indent="-457200">
              <a:spcAft>
                <a:spcPts val="600"/>
              </a:spcAft>
              <a:buFont typeface="Arial" panose="020B0604020202020204" pitchFamily="34" charset="0"/>
              <a:buChar char="•"/>
            </a:pPr>
            <a:r>
              <a:rPr lang="de-DE" sz="2800" dirty="0">
                <a:latin typeface="+mn-lt"/>
              </a:rPr>
              <a:t>Kurssystem: keine Klassen mehr!</a:t>
            </a:r>
          </a:p>
          <a:p>
            <a:pPr marL="914400" lvl="1" indent="-457200">
              <a:spcAft>
                <a:spcPts val="600"/>
              </a:spcAft>
              <a:buFont typeface="Arial" panose="020B0604020202020204" pitchFamily="34" charset="0"/>
              <a:buChar char="•"/>
            </a:pPr>
            <a:r>
              <a:rPr lang="de-DE" sz="2800" dirty="0">
                <a:latin typeface="+mn-lt"/>
              </a:rPr>
              <a:t>viele neue Mitschüler*innen!</a:t>
            </a:r>
          </a:p>
          <a:p>
            <a:pPr marL="914400" lvl="1" indent="-457200">
              <a:spcAft>
                <a:spcPts val="600"/>
              </a:spcAft>
              <a:buFont typeface="Arial" panose="020B0604020202020204" pitchFamily="34" charset="0"/>
              <a:buChar char="•"/>
            </a:pPr>
            <a:r>
              <a:rPr lang="de-DE" sz="2800" dirty="0">
                <a:latin typeface="+mn-lt"/>
              </a:rPr>
              <a:t>viele neue Lehrer*innen!</a:t>
            </a:r>
          </a:p>
          <a:p>
            <a:pPr marL="914400" lvl="1" indent="-457200">
              <a:spcAft>
                <a:spcPts val="600"/>
              </a:spcAft>
              <a:buFont typeface="Arial" panose="020B0604020202020204" pitchFamily="34" charset="0"/>
              <a:buChar char="•"/>
            </a:pPr>
            <a:r>
              <a:rPr lang="de-DE" sz="2800" dirty="0">
                <a:latin typeface="+mn-lt"/>
              </a:rPr>
              <a:t>eigene Entscheidungen treffen, zu Entscheidungen stehen!</a:t>
            </a:r>
          </a:p>
          <a:p>
            <a:pPr marL="914400" lvl="1" indent="-457200">
              <a:spcAft>
                <a:spcPts val="600"/>
              </a:spcAft>
              <a:buFont typeface="Arial" panose="020B0604020202020204" pitchFamily="34" charset="0"/>
              <a:buChar char="•"/>
            </a:pPr>
            <a:r>
              <a:rPr lang="de-DE" sz="2800" dirty="0">
                <a:latin typeface="+mn-lt"/>
              </a:rPr>
              <a:t>Ziele (Abitur!) neu justieren! </a:t>
            </a:r>
          </a:p>
        </p:txBody>
      </p:sp>
      <p:sp>
        <p:nvSpPr>
          <p:cNvPr id="4" name="Titel 1">
            <a:extLst>
              <a:ext uri="{FF2B5EF4-FFF2-40B4-BE49-F238E27FC236}">
                <a16:creationId xmlns:a16="http://schemas.microsoft.com/office/drawing/2014/main" id="{DFA84978-29DD-4EF3-84A2-873AD7BB3C79}"/>
              </a:ext>
            </a:extLst>
          </p:cNvPr>
          <p:cNvSpPr>
            <a:spLocks noGrp="1"/>
          </p:cNvSpPr>
          <p:nvPr>
            <p:ph type="title"/>
          </p:nvPr>
        </p:nvSpPr>
        <p:spPr>
          <a:xfrm>
            <a:off x="1115520" y="409228"/>
            <a:ext cx="3960550" cy="648072"/>
          </a:xfrm>
        </p:spPr>
        <p:txBody>
          <a:bodyPr/>
          <a:lstStyle/>
          <a:p>
            <a:pPr algn="l"/>
            <a:r>
              <a:rPr lang="de-DE" sz="3200" b="1" dirty="0"/>
              <a:t>Allgemeines</a:t>
            </a:r>
          </a:p>
        </p:txBody>
      </p:sp>
      <p:sp>
        <p:nvSpPr>
          <p:cNvPr id="5" name="Inhaltsplatzhalter 3">
            <a:extLst>
              <a:ext uri="{FF2B5EF4-FFF2-40B4-BE49-F238E27FC236}">
                <a16:creationId xmlns:a16="http://schemas.microsoft.com/office/drawing/2014/main" id="{65DD3771-B147-4CB4-8607-B4BF9E4D32F3}"/>
              </a:ext>
            </a:extLst>
          </p:cNvPr>
          <p:cNvSpPr txBox="1">
            <a:spLocks/>
          </p:cNvSpPr>
          <p:nvPr/>
        </p:nvSpPr>
        <p:spPr>
          <a:xfrm>
            <a:off x="971500" y="1922760"/>
            <a:ext cx="7777080" cy="2952328"/>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Font typeface="Wingdings" charset="0"/>
              <a:buChar char="l"/>
              <a:defRPr>
                <a:solidFill>
                  <a:schemeClr val="tx1"/>
                </a:solidFill>
                <a:latin typeface="+mn-lt"/>
                <a:ea typeface="ＭＳ Ｐゴシック" charset="0"/>
                <a:cs typeface="Arial" charset="0"/>
              </a:defRPr>
            </a:lvl2pPr>
            <a:lvl3pPr marL="1143000" indent="-228600" algn="l" rtl="0" eaLnBrk="0" fontAlgn="base" hangingPunct="0">
              <a:spcBef>
                <a:spcPct val="20000"/>
              </a:spcBef>
              <a:spcAft>
                <a:spcPct val="0"/>
              </a:spcAft>
              <a:buClr>
                <a:schemeClr val="tx1"/>
              </a:buClr>
              <a:buSzPct val="75000"/>
              <a:buFont typeface="Wingdings" charset="0"/>
              <a:buChar char="l"/>
              <a:defRPr sz="14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Clr>
                <a:schemeClr val="tx1"/>
              </a:buClr>
              <a:buSzPct val="75000"/>
              <a:buFont typeface="Wingdings" charset="0"/>
              <a:buChar char="l"/>
              <a:defRPr sz="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Clr>
                <a:schemeClr val="tx1"/>
              </a:buClr>
              <a:buSzPct val="75000"/>
              <a:buFont typeface="Wingdings" charset="0"/>
              <a:buChar char="l"/>
              <a:defRPr sz="1000">
                <a:solidFill>
                  <a:schemeClr val="tx1"/>
                </a:solidFill>
                <a:latin typeface="+mn-lt"/>
                <a:ea typeface="Arial" charset="0"/>
                <a:cs typeface="Arial" charset="0"/>
              </a:defRPr>
            </a:lvl5pPr>
            <a:lvl6pPr marL="25146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6pPr>
            <a:lvl7pPr marL="29718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7pPr>
            <a:lvl8pPr marL="34290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8pPr>
            <a:lvl9pPr marL="3886200" indent="-228600" algn="l" rtl="0" fontAlgn="base">
              <a:spcBef>
                <a:spcPct val="20000"/>
              </a:spcBef>
              <a:spcAft>
                <a:spcPct val="0"/>
              </a:spcAft>
              <a:buClr>
                <a:schemeClr val="tx1"/>
              </a:buClr>
              <a:buSzPct val="75000"/>
              <a:buFont typeface="Wingdings" charset="0"/>
              <a:buChar char="l"/>
              <a:defRPr sz="1000">
                <a:solidFill>
                  <a:schemeClr val="tx1"/>
                </a:solidFill>
                <a:latin typeface="+mn-lt"/>
                <a:ea typeface="Arial" charset="0"/>
                <a:cs typeface="+mn-cs"/>
              </a:defRPr>
            </a:lvl9pPr>
          </a:lstStyle>
          <a:p>
            <a:pPr>
              <a:buFontTx/>
              <a:buChar char="-"/>
            </a:pPr>
            <a:endParaRPr lang="de-DE" sz="3000" kern="0" dirty="0"/>
          </a:p>
        </p:txBody>
      </p:sp>
    </p:spTree>
    <p:extLst>
      <p:ext uri="{BB962C8B-B14F-4D97-AF65-F5344CB8AC3E}">
        <p14:creationId xmlns:p14="http://schemas.microsoft.com/office/powerpoint/2010/main" val="294587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331550" y="1628750"/>
            <a:ext cx="6768940" cy="4536630"/>
          </a:xfrm>
          <a:noFill/>
        </p:spPr>
        <p:txBody>
          <a:bodyPr/>
          <a:lstStyle/>
          <a:p>
            <a:pPr marL="0" indent="0" algn="ctr" eaLnBrk="1" hangingPunct="1">
              <a:buNone/>
            </a:pPr>
            <a:r>
              <a:rPr lang="de-DE" sz="2400" b="1" dirty="0"/>
              <a:t>Abiturprüfung</a:t>
            </a:r>
            <a:r>
              <a:rPr lang="de-DE" sz="2400" dirty="0"/>
              <a:t> in 4 Fächern</a:t>
            </a:r>
          </a:p>
          <a:p>
            <a:pPr marL="0" indent="0" algn="ctr" eaLnBrk="1" hangingPunct="1">
              <a:buNone/>
            </a:pPr>
            <a:r>
              <a:rPr lang="de-DE" sz="2400" dirty="0"/>
              <a:t>(plus ggf. besondere Lernleistung)</a:t>
            </a:r>
          </a:p>
          <a:p>
            <a:pPr marL="0" indent="0" algn="ctr" eaLnBrk="1" hangingPunct="1">
              <a:buNone/>
            </a:pPr>
            <a:endParaRPr lang="de-DE" sz="2400" dirty="0"/>
          </a:p>
          <a:p>
            <a:pPr marL="0" indent="0" algn="ctr" eaLnBrk="1" hangingPunct="1">
              <a:buNone/>
            </a:pPr>
            <a:r>
              <a:rPr lang="de-DE" sz="2400" dirty="0"/>
              <a:t>Zulassung</a:t>
            </a:r>
          </a:p>
          <a:p>
            <a:pPr marL="0" indent="0" algn="ctr" eaLnBrk="1" hangingPunct="1">
              <a:buNone/>
            </a:pPr>
            <a:endParaRPr lang="de-DE" sz="2400" dirty="0"/>
          </a:p>
          <a:p>
            <a:pPr marL="0" indent="0" algn="ctr" eaLnBrk="1" hangingPunct="1">
              <a:buNone/>
            </a:pPr>
            <a:r>
              <a:rPr lang="de-DE" sz="2400" b="1" dirty="0"/>
              <a:t>Qualifikationsphase</a:t>
            </a:r>
            <a:r>
              <a:rPr lang="de-DE" sz="2400" dirty="0"/>
              <a:t> (</a:t>
            </a:r>
            <a:r>
              <a:rPr lang="de-DE" sz="2400" dirty="0" err="1"/>
              <a:t>Q1</a:t>
            </a:r>
            <a:r>
              <a:rPr lang="de-DE" sz="2400" dirty="0"/>
              <a:t>, Q2, 2 Jahre)</a:t>
            </a:r>
          </a:p>
          <a:p>
            <a:pPr marL="0" indent="0" algn="ctr" eaLnBrk="1" hangingPunct="1">
              <a:buNone/>
            </a:pPr>
            <a:endParaRPr lang="de-DE" sz="2400" dirty="0"/>
          </a:p>
          <a:p>
            <a:pPr marL="0" indent="0" algn="ctr" eaLnBrk="1" hangingPunct="1">
              <a:buNone/>
            </a:pPr>
            <a:r>
              <a:rPr lang="de-DE" sz="2400" dirty="0"/>
              <a:t>Versetzung</a:t>
            </a:r>
          </a:p>
          <a:p>
            <a:pPr marL="0" indent="0" algn="ctr" eaLnBrk="1" hangingPunct="1">
              <a:buNone/>
            </a:pPr>
            <a:endParaRPr lang="de-DE" sz="2400" dirty="0"/>
          </a:p>
          <a:p>
            <a:pPr marL="0" indent="0" algn="ctr" eaLnBrk="1" hangingPunct="1">
              <a:buNone/>
            </a:pPr>
            <a:r>
              <a:rPr lang="de-DE" sz="2400" b="1" dirty="0"/>
              <a:t>Einführungsphase</a:t>
            </a:r>
            <a:r>
              <a:rPr lang="de-DE" sz="2400" dirty="0"/>
              <a:t> (</a:t>
            </a:r>
            <a:r>
              <a:rPr lang="de-DE" sz="2400" dirty="0" err="1"/>
              <a:t>EF</a:t>
            </a:r>
            <a:r>
              <a:rPr lang="de-DE" sz="2400" dirty="0"/>
              <a:t>, 1 Jahr</a:t>
            </a:r>
            <a:r>
              <a:rPr lang="de-DE" sz="3000" dirty="0"/>
              <a:t>)</a:t>
            </a:r>
          </a:p>
          <a:p>
            <a:pPr marL="0" indent="0">
              <a:buNone/>
            </a:pPr>
            <a:endParaRPr lang="de-DE" dirty="0"/>
          </a:p>
        </p:txBody>
      </p:sp>
      <p:sp>
        <p:nvSpPr>
          <p:cNvPr id="2" name="Titel 1"/>
          <p:cNvSpPr>
            <a:spLocks noGrp="1"/>
          </p:cNvSpPr>
          <p:nvPr>
            <p:ph type="title"/>
          </p:nvPr>
        </p:nvSpPr>
        <p:spPr>
          <a:xfrm>
            <a:off x="1259980" y="456955"/>
            <a:ext cx="6840510" cy="648072"/>
          </a:xfrm>
        </p:spPr>
        <p:txBody>
          <a:bodyPr/>
          <a:lstStyle/>
          <a:p>
            <a:pPr algn="l"/>
            <a:r>
              <a:rPr lang="de-DE" sz="3200" b="1" dirty="0"/>
              <a:t>Grundstruktur der Oberstufe – </a:t>
            </a:r>
            <a:br>
              <a:rPr lang="de-DE" sz="3200" b="1" dirty="0"/>
            </a:br>
            <a:r>
              <a:rPr lang="de-DE" sz="3200" b="1" dirty="0"/>
              <a:t>Aufbau</a:t>
            </a:r>
          </a:p>
        </p:txBody>
      </p:sp>
      <p:sp>
        <p:nvSpPr>
          <p:cNvPr id="4" name="Foliennummernplatzhalter 3"/>
          <p:cNvSpPr>
            <a:spLocks noGrp="1"/>
          </p:cNvSpPr>
          <p:nvPr>
            <p:ph type="sldNum" sz="quarter" idx="10"/>
          </p:nvPr>
        </p:nvSpPr>
        <p:spPr/>
        <p:txBody>
          <a:bodyPr/>
          <a:lstStyle/>
          <a:p>
            <a:pPr>
              <a:defRPr/>
            </a:pPr>
            <a:endParaRPr lang="de-DE" dirty="0"/>
          </a:p>
        </p:txBody>
      </p:sp>
      <p:sp>
        <p:nvSpPr>
          <p:cNvPr id="5" name="Pfeil nach unten 4"/>
          <p:cNvSpPr/>
          <p:nvPr/>
        </p:nvSpPr>
        <p:spPr>
          <a:xfrm flipV="1">
            <a:off x="3316867" y="2952641"/>
            <a:ext cx="288032" cy="36004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unten 5"/>
          <p:cNvSpPr/>
          <p:nvPr/>
        </p:nvSpPr>
        <p:spPr>
          <a:xfrm flipV="1">
            <a:off x="5796136" y="2952641"/>
            <a:ext cx="288032" cy="36004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unten 6"/>
          <p:cNvSpPr/>
          <p:nvPr/>
        </p:nvSpPr>
        <p:spPr>
          <a:xfrm flipV="1">
            <a:off x="3316867" y="4614126"/>
            <a:ext cx="288032" cy="36004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unten 7"/>
          <p:cNvSpPr/>
          <p:nvPr/>
        </p:nvSpPr>
        <p:spPr>
          <a:xfrm flipV="1">
            <a:off x="5796136" y="4614126"/>
            <a:ext cx="288032" cy="36004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60683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Schichten">
  <a:themeElements>
    <a:clrScheme name="Schichten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chichten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Schichten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Schichten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Schichten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Schichten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Schichten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Schichten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Schichten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Schichten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Schichten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2094</Words>
  <Application>Microsoft Office PowerPoint</Application>
  <PresentationFormat>Bildschirmpräsentation (4:3)</PresentationFormat>
  <Paragraphs>470</Paragraphs>
  <Slides>54</Slides>
  <Notes>52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54</vt:i4>
      </vt:variant>
    </vt:vector>
  </HeadingPairs>
  <TitlesOfParts>
    <vt:vector size="59" baseType="lpstr">
      <vt:lpstr>Arial</vt:lpstr>
      <vt:lpstr>Calibri</vt:lpstr>
      <vt:lpstr>Verdana</vt:lpstr>
      <vt:lpstr>Wingdings</vt:lpstr>
      <vt:lpstr>Schichten</vt:lpstr>
      <vt:lpstr>PowerPoint-Präsentation</vt:lpstr>
      <vt:lpstr>Was erwartet Euch heute?</vt:lpstr>
      <vt:lpstr>Ansprechpartner</vt:lpstr>
      <vt:lpstr>Die BLs</vt:lpstr>
      <vt:lpstr>Ansprechpartner</vt:lpstr>
      <vt:lpstr>Ansprechpartner</vt:lpstr>
      <vt:lpstr>Ansprechpartner</vt:lpstr>
      <vt:lpstr>Allgemeines</vt:lpstr>
      <vt:lpstr>Grundstruktur der Oberstufe –  Aufbau</vt:lpstr>
      <vt:lpstr>PowerPoint-Präsentation</vt:lpstr>
      <vt:lpstr>Grundstruktur der Oberstufe –  Abschlüsse</vt:lpstr>
      <vt:lpstr>Grundstruktur der Oberstufe –  Kursarten</vt:lpstr>
      <vt:lpstr>Grundstruktur der Oberstufe –  Fächer</vt:lpstr>
      <vt:lpstr>Grundstruktur der Oberstufe –  Fächer</vt:lpstr>
      <vt:lpstr>Grundstruktur der Oberstufe –  Fächer</vt:lpstr>
      <vt:lpstr>Grundstruktur der Oberstufe –  Fächer</vt:lpstr>
      <vt:lpstr>Laufbahnplanung –  Grundvorgaben</vt:lpstr>
      <vt:lpstr>Laufbahnplanung –  Grundvorgaben</vt:lpstr>
      <vt:lpstr>Laufbahnplanung –  Grundvorgaben</vt:lpstr>
      <vt:lpstr>Laufbahnplanung –  Grundvorgaben</vt:lpstr>
      <vt:lpstr>Laufbahnplanung –  Grundvorgaben</vt:lpstr>
      <vt:lpstr>Laufbahnplanung –  Einführungsphase</vt:lpstr>
      <vt:lpstr>Laufbahnplanung –  Einführungsphase</vt:lpstr>
      <vt:lpstr>Laufbahnplanung –  Einführungsphase</vt:lpstr>
      <vt:lpstr>Laufbahnplanung –  Einführungsphase</vt:lpstr>
      <vt:lpstr>Laufbahnplanung –  Einführungsphase</vt:lpstr>
      <vt:lpstr>Laufbahnplanung –  Einführungsphase</vt:lpstr>
      <vt:lpstr>Laufbahnplanung –  Einführungsphase</vt:lpstr>
      <vt:lpstr>Laufbahnplanung –  Einführungsphase</vt:lpstr>
      <vt:lpstr>Laufbahnplanung –  Einführungsphase</vt:lpstr>
      <vt:lpstr>Laufbahnplanung –  Einführungsphase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Qualifikationsphase</vt:lpstr>
      <vt:lpstr>Laufbahnplanung –  LuPO-Planungshilfe</vt:lpstr>
      <vt:lpstr>Laufbahnplanung –  Organisation der Wahlen</vt:lpstr>
      <vt:lpstr>Laufbahnplanung –  Organisation der Wahlen</vt:lpstr>
      <vt:lpstr>Sozialpraktikum in der EF</vt:lpstr>
      <vt:lpstr>Fahrten in der Qualifikationsphase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Fachkonferenz Mathematik am 01.12.2009</dc:title>
  <dc:creator>Martin Zapf</dc:creator>
  <cp:lastModifiedBy>Christian Macke</cp:lastModifiedBy>
  <cp:revision>499</cp:revision>
  <cp:lastPrinted>2013-09-01T13:02:04Z</cp:lastPrinted>
  <dcterms:created xsi:type="dcterms:W3CDTF">2009-11-25T11:03:57Z</dcterms:created>
  <dcterms:modified xsi:type="dcterms:W3CDTF">2020-03-20T10:31:44Z</dcterms:modified>
</cp:coreProperties>
</file>